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slideMasters/slideMaster2.xml" ContentType="application/vnd.openxmlformats-officedocument.presentationml.slideMaster+xml"/>
  <Default Extension="xml" ContentType="application/xml"/>
  <Override PartName="/ppt/tableStyles.xml" ContentType="application/vnd.openxmlformats-officedocument.presentationml.tableStyles+xml"/>
  <Override PartName="/ppt/slideLayouts/slideLayout33.xml" ContentType="application/vnd.openxmlformats-officedocument.presentationml.slideLayout+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s/slide28.xml" ContentType="application/vnd.openxmlformats-officedocument.presentationml.slide+xml"/>
  <Override PartName="/ppt/slideLayouts/slideLayout42.xml" ContentType="application/vnd.openxmlformats-officedocument.presentationml.slideLayout+xml"/>
  <Override PartName="/ppt/slides/slide21.xml" ContentType="application/vnd.openxmlformats-officedocument.presentationml.slide+xml"/>
  <Override PartName="/ppt/slideLayouts/slideLayout25.xml" ContentType="application/vnd.openxmlformats-officedocument.presentationml.slideLayout+xml"/>
  <Override PartName="/ppt/slides/slide5.xml" ContentType="application/vnd.openxmlformats-officedocument.presentationml.slide+xml"/>
  <Override PartName="/ppt/slideLayouts/slideLayout5.xml" ContentType="application/vnd.openxmlformats-officedocument.presentationml.slideLayout+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39.xml" ContentType="application/vnd.openxmlformats-officedocument.presentationml.slideLayout+xml"/>
  <Override PartName="/docProps/core.xml" ContentType="application/vnd.openxmlformats-package.core-properties+xml"/>
  <Override PartName="/ppt/notesSlides/notesSlide7.xml" ContentType="application/vnd.openxmlformats-officedocument.presentationml.notesSlide+xml"/>
  <Override PartName="/ppt/slideLayouts/slideLayout32.xml" ContentType="application/vnd.openxmlformats-officedocument.presentationml.slideLayout+xml"/>
  <Override PartName="/ppt/slideLayouts/slideLayout15.xml" ContentType="application/vnd.openxmlformats-officedocument.presentationml.slideLayout+xml"/>
  <Override PartName="/ppt/slides/slide27.xml" ContentType="application/vnd.openxmlformats-officedocument.presentationml.slide+xml"/>
  <Override PartName="/ppt/slideLayouts/slideLayout41.xml" ContentType="application/vnd.openxmlformats-officedocument.presentationml.slideLayout+xml"/>
  <Override PartName="/ppt/slides/slide20.xml" ContentType="application/vnd.openxmlformats-officedocument.presentationml.slide+xml"/>
  <Override PartName="/ppt/slideLayouts/slideLayout24.xml" ContentType="application/vnd.openxmlformats-officedocument.presentationml.slideLayout+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notesSlides/notesSlide8.xml" ContentType="application/vnd.openxmlformats-officedocument.presentationml.notesSlide+xml"/>
  <Override PartName="/ppt/slides/slide12.xml" ContentType="application/vnd.openxmlformats-officedocument.presentationml.slide+xml"/>
  <Override PartName="/ppt/slideLayouts/slideLayout38.xml" ContentType="application/vnd.openxmlformats-officedocument.presentationml.slideLayout+xml"/>
  <Override PartName="/ppt/notesSlides/notesSlide6.xml" ContentType="application/vnd.openxmlformats-officedocument.presentationml.notesSlide+xml"/>
  <Override PartName="/ppt/presProps.xml" ContentType="application/vnd.openxmlformats-officedocument.presentationml.presProps+xml"/>
  <Override PartName="/ppt/slideLayouts/slideLayout31.xml" ContentType="application/vnd.openxmlformats-officedocument.presentationml.slideLayout+xml"/>
  <Override PartName="/ppt/theme/theme5.xml" ContentType="application/vnd.openxmlformats-officedocument.theme+xml"/>
  <Override PartName="/ppt/slides/slide26.xml" ContentType="application/vnd.openxmlformats-officedocument.presentationml.slide+xml"/>
  <Override PartName="/ppt/slideLayouts/slideLayout14.xml" ContentType="application/vnd.openxmlformats-officedocument.presentationml.slideLayout+xml"/>
  <Override PartName="/ppt/slideLayouts/slideLayout40.xml" ContentType="application/vnd.openxmlformats-officedocument.presentationml.slideLayout+xml"/>
  <Override PartName="/ppt/slideLayouts/slideLayout23.xml" ContentType="application/vnd.openxmlformats-officedocument.presentationml.slideLayout+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slideLayouts/slideLayout37.xml" ContentType="application/vnd.openxmlformats-officedocument.presentationml.slideLayout+xml"/>
  <Override PartName="/ppt/notesSlides/notesSlide5.xml" ContentType="application/vnd.openxmlformats-officedocument.presentationml.notesSlide+xml"/>
  <Override PartName="/ppt/slideLayouts/slideLayout30.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29.xml" ContentType="application/vnd.openxmlformats-officedocument.presentationml.slideLayout+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Default Extension="wmf" ContentType="image/x-wmf"/>
  <Override PartName="/ppt/slideLayouts/slideLayout36.xml" ContentType="application/vnd.openxmlformats-officedocument.presentationml.slideLayout+xml"/>
  <Override PartName="/docProps/app.xml" ContentType="application/vnd.openxmlformats-officedocument.extended-properties+xml"/>
  <Override PartName="/ppt/notesSlides/notesSlide4.xml" ContentType="application/vnd.openxmlformats-officedocument.presentationml.notesSlide+xml"/>
  <Override PartName="/ppt/slideLayouts/slideLayout19.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28.xml" ContentType="application/vnd.openxmlformats-officedocument.presentationml.slideLayout+xml"/>
  <Override PartName="/ppt/slides/slide24.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Layouts/slideLayout21.xml" ContentType="application/vnd.openxmlformats-officedocument.presentationml.slideLayout+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slideMasters/slideMaster4.xml" ContentType="application/vnd.openxmlformats-officedocument.presentationml.slideMaster+xml"/>
  <Default Extension="jpeg" ContentType="image/jpeg"/>
  <Override PartName="/ppt/viewProps.xml" ContentType="application/vnd.openxmlformats-officedocument.presentationml.viewProps+xml"/>
  <Override PartName="/ppt/slideLayouts/slideLayout35.xml" ContentType="application/vnd.openxmlformats-officedocument.presentationml.slideLayout+xml"/>
  <Override PartName="/ppt/notesSlides/notesSlide3.xml" ContentType="application/vnd.openxmlformats-officedocument.presentationml.notes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11.xml" ContentType="application/vnd.openxmlformats-officedocument.presentationml.slideLayout+xml"/>
  <Override PartName="/ppt/slideLayouts/slideLayout27.xml" ContentType="application/vnd.openxmlformats-officedocument.presentationml.slideLayout+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Layouts/slideLayout20.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slideMasters/slideMaster3.xml" ContentType="application/vnd.openxmlformats-officedocument.presentationml.slideMaster+xml"/>
  <Override PartName="/ppt/slideLayouts/slideLayout34.xml" ContentType="application/vnd.openxmlformats-officedocument.presentationml.slideLayout+xml"/>
  <Override PartName="/ppt/notesSlides/notesSlide2.xml" ContentType="application/vnd.openxmlformats-officedocument.presentationml.notesSlide+xml"/>
  <Override PartName="/ppt/slideLayouts/slideLayout17.xml" ContentType="application/vnd.openxmlformats-officedocument.presentationml.slideLayout+xml"/>
  <Override PartName="/ppt/slides/slide29.xml" ContentType="application/vnd.openxmlformats-officedocument.presentationml.slide+xml"/>
  <Override PartName="/ppt/theme/theme1.xml" ContentType="application/vnd.openxmlformats-officedocument.theme+xml"/>
  <Override PartName="/ppt/slideLayouts/slideLayout43.xml" ContentType="application/vnd.openxmlformats-officedocument.presentationml.slideLayout+xml"/>
  <Override PartName="/ppt/slides/slide22.xml" ContentType="application/vnd.openxmlformats-officedocument.presentationml.slide+xml"/>
  <Default Extension="gif" ContentType="image/gif"/>
  <Override PartName="/ppt/presentation.xml" ContentType="application/vnd.openxmlformats-officedocument.presentationml.presentation.main+xml"/>
  <Override PartName="/ppt/slides/slide6.xml" ContentType="application/vnd.openxmlformats-officedocument.presentationml.slide+xml"/>
  <Override PartName="/ppt/slideLayouts/slideLayout26.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 id="2147483672" r:id="rId2"/>
    <p:sldMasterId id="2147483684" r:id="rId3"/>
    <p:sldMasterId id="2147483696" r:id="rId4"/>
  </p:sldMasterIdLst>
  <p:notesMasterIdLst>
    <p:notesMasterId r:id="rId34"/>
  </p:notesMasterIdLst>
  <p:sldIdLst>
    <p:sldId id="292" r:id="rId5"/>
    <p:sldId id="298" r:id="rId6"/>
    <p:sldId id="260" r:id="rId7"/>
    <p:sldId id="361" r:id="rId8"/>
    <p:sldId id="322" r:id="rId9"/>
    <p:sldId id="336" r:id="rId10"/>
    <p:sldId id="331" r:id="rId11"/>
    <p:sldId id="339" r:id="rId12"/>
    <p:sldId id="269" r:id="rId13"/>
    <p:sldId id="337" r:id="rId14"/>
    <p:sldId id="286" r:id="rId15"/>
    <p:sldId id="315" r:id="rId16"/>
    <p:sldId id="342" r:id="rId17"/>
    <p:sldId id="318" r:id="rId18"/>
    <p:sldId id="323" r:id="rId19"/>
    <p:sldId id="347"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36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extLst>
      <p:ext uri="{EC167BDD-8182-4AB7-AECC-EB403E3ABB37}">
        <p14:laserClr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rgbClr val="FF0000"/>
        </p14:laserClr>
      </p:ext>
      <p:ext uri="{2FDB2607-1784-4EEB-B798-7EB5836EED8A}">
        <p14:showMediaCtrls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
      </p:ext>
    </p:extLst>
  </p:showPr>
  <p:clrMru>
    <a:srgbClr val="000000"/>
  </p:clrMru>
  <p:extLst>
    <p:ext uri="{E76CE94A-603C-4142-B9EB-6D1370010A27}">
      <p14:discardImageEditData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p:ext>
    <p:ext uri="{D31A062A-798A-4329-ABDD-BBA856620510}">
      <p14:defaultImageDpi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6767" autoAdjust="0"/>
    <p:restoredTop sz="94660"/>
  </p:normalViewPr>
  <p:slideViewPr>
    <p:cSldViewPr>
      <p:cViewPr varScale="1">
        <p:scale>
          <a:sx n="117" d="100"/>
          <a:sy n="117" d="100"/>
        </p:scale>
        <p:origin x="-43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B149F-A4B0-47E6-88B6-ABBFE2DF0726}" type="datetimeFigureOut">
              <a:rPr lang="en-US" smtClean="0"/>
              <a:pPr/>
              <a:t>8/11/13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23FFAB-6483-45CB-8C0C-E28F2B346CCE}"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606720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AC7DFA1F-17F2-445D-BF59-A6FD0910752D}" type="slidenum">
              <a:rPr lang="en-US">
                <a:solidFill>
                  <a:prstClr val="black"/>
                </a:solidFill>
              </a:rPr>
              <a:pPr/>
              <a:t>1</a:t>
            </a:fld>
            <a:endParaRPr lang="en-US">
              <a:solidFill>
                <a:prstClr val="black"/>
              </a:solidFill>
            </a:endParaRPr>
          </a:p>
        </p:txBody>
      </p:sp>
      <p:sp>
        <p:nvSpPr>
          <p:cNvPr id="6147" name="Rectangle 2"/>
          <p:cNvSpPr>
            <a:spLocks noGrp="1" noRot="1" noChangeAspect="1" noChangeArrowheads="1" noTextEdit="1"/>
          </p:cNvSpPr>
          <p:nvPr>
            <p:ph type="sldImg"/>
          </p:nvPr>
        </p:nvSpPr>
        <p:spPr>
          <a:xfrm>
            <a:off x="1149350" y="685800"/>
            <a:ext cx="4570413" cy="3429000"/>
          </a:xfrm>
          <a:ln/>
        </p:spPr>
      </p:sp>
      <p:sp>
        <p:nvSpPr>
          <p:cNvPr id="6148" name="Rectangle 3"/>
          <p:cNvSpPr>
            <a:spLocks noGrp="1" noChangeArrowheads="1"/>
          </p:cNvSpPr>
          <p:nvPr>
            <p:ph type="body" idx="1"/>
          </p:nvPr>
        </p:nvSpPr>
        <p:spPr>
          <a:noFill/>
          <a:ln/>
        </p:spPr>
        <p:txBody>
          <a:bodyPr/>
          <a:lstStyle/>
          <a:p>
            <a:endParaRPr lang="en-US" dirty="0" smtClean="0">
              <a:latin typeface="Times New Roman"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7"/>
          <p:cNvSpPr txBox="1">
            <a:spLocks noGrp="1" noChangeArrowheads="1"/>
          </p:cNvSpPr>
          <p:nvPr/>
        </p:nvSpPr>
        <p:spPr bwMode="auto">
          <a:xfrm>
            <a:off x="3885735" y="8687348"/>
            <a:ext cx="2972267" cy="456653"/>
          </a:xfrm>
          <a:prstGeom prst="rect">
            <a:avLst/>
          </a:prstGeom>
          <a:noFill/>
          <a:ln w="9525">
            <a:noFill/>
            <a:miter lim="800000"/>
            <a:headEnd/>
            <a:tailEnd/>
          </a:ln>
        </p:spPr>
        <p:txBody>
          <a:bodyPr lIns="91450" tIns="45725" rIns="91450" bIns="45725" anchor="b"/>
          <a:lstStyle/>
          <a:p>
            <a:pPr algn="r" defTabSz="915018" eaLnBrk="0" hangingPunct="0"/>
            <a:fld id="{EE94014D-9F0D-4C72-B028-97994AE51C0B}" type="slidenum">
              <a:rPr lang="en-US" sz="1200">
                <a:solidFill>
                  <a:prstClr val="black"/>
                </a:solidFill>
              </a:rPr>
              <a:pPr algn="r" defTabSz="915018" eaLnBrk="0" hangingPunct="0"/>
              <a:t>2</a:t>
            </a:fld>
            <a:endParaRPr lang="en-US" sz="1200" dirty="0">
              <a:solidFill>
                <a:prstClr val="black"/>
              </a:solidFill>
            </a:endParaRPr>
          </a:p>
        </p:txBody>
      </p:sp>
      <p:sp>
        <p:nvSpPr>
          <p:cNvPr id="8195"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196" name="Rectangle 3"/>
          <p:cNvSpPr>
            <a:spLocks noGrp="1" noChangeArrowheads="1"/>
          </p:cNvSpPr>
          <p:nvPr>
            <p:ph type="body" idx="1"/>
          </p:nvPr>
        </p:nvSpPr>
        <p:spPr>
          <a:xfrm>
            <a:off x="686268" y="4342893"/>
            <a:ext cx="5485465" cy="4114564"/>
          </a:xfrm>
          <a:solidFill>
            <a:srgbClr val="FFFFFF"/>
          </a:solidFill>
          <a:ln>
            <a:solidFill>
              <a:srgbClr val="000000"/>
            </a:solidFill>
          </a:ln>
        </p:spPr>
        <p:txBody>
          <a:bodyPr lIns="91640" tIns="45820" rIns="91640" bIns="45820"/>
          <a:lstStyle/>
          <a:p>
            <a:endParaRPr lang="en-US" dirty="0" smtClean="0">
              <a:latin typeface="Times New Roman"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5735" y="8687348"/>
            <a:ext cx="2972267" cy="456653"/>
          </a:xfrm>
          <a:prstGeom prst="rect">
            <a:avLst/>
          </a:prstGeom>
          <a:noFill/>
          <a:ln w="9525">
            <a:noFill/>
            <a:miter lim="800000"/>
            <a:headEnd/>
            <a:tailEnd/>
          </a:ln>
        </p:spPr>
        <p:txBody>
          <a:bodyPr lIns="91450" tIns="45725" rIns="91450" bIns="45725" anchor="b"/>
          <a:lstStyle/>
          <a:p>
            <a:pPr algn="r" defTabSz="915018" eaLnBrk="0" hangingPunct="0"/>
            <a:fld id="{A17FE70D-D670-4B8B-B982-0112C71C8024}" type="slidenum">
              <a:rPr lang="en-US" sz="1200"/>
              <a:pPr algn="r" defTabSz="915018" eaLnBrk="0" hangingPunct="0"/>
              <a:t>3</a:t>
            </a:fld>
            <a:endParaRPr lang="en-US" sz="1200" dirty="0"/>
          </a:p>
        </p:txBody>
      </p:sp>
      <p:sp>
        <p:nvSpPr>
          <p:cNvPr id="10243"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10244" name="Rectangle 3"/>
          <p:cNvSpPr>
            <a:spLocks noGrp="1" noChangeArrowheads="1"/>
          </p:cNvSpPr>
          <p:nvPr>
            <p:ph type="body" idx="1"/>
          </p:nvPr>
        </p:nvSpPr>
        <p:spPr>
          <a:xfrm>
            <a:off x="686268" y="4342893"/>
            <a:ext cx="5485465" cy="4114564"/>
          </a:xfrm>
          <a:solidFill>
            <a:srgbClr val="FFFFFF"/>
          </a:solidFill>
          <a:ln>
            <a:solidFill>
              <a:srgbClr val="000000"/>
            </a:solidFill>
          </a:ln>
        </p:spPr>
        <p:txBody>
          <a:bodyPr lIns="91640" tIns="45820" rIns="91640" bIns="45820"/>
          <a:lstStyle/>
          <a:p>
            <a:r>
              <a:rPr lang="en-US" dirty="0" smtClean="0">
                <a:latin typeface="Times New Roman" charset="0"/>
                <a:ea typeface="ＭＳ Ｐゴシック" charset="-128"/>
              </a:rPr>
              <a:t>We’ll talk a little bit about our company, and then we’ll spend the majority of our time discussing the Secure Data Solution</a:t>
            </a:r>
          </a:p>
          <a:p>
            <a:endParaRPr lang="en-US" dirty="0" smtClean="0">
              <a:latin typeface="Times New Roman" charset="0"/>
              <a:ea typeface="ＭＳ Ｐゴシック" charset="-128"/>
            </a:endParaRPr>
          </a:p>
          <a:p>
            <a:r>
              <a:rPr lang="en-US" dirty="0" smtClean="0">
                <a:latin typeface="Times New Roman" charset="0"/>
                <a:ea typeface="ＭＳ Ｐゴシック" charset="-128"/>
              </a:rPr>
              <a:t>We want to talk about the benefits … how it can be used and what systems you can use it for.  We’ll talk about different configurations, some for Archiving, some for DR and some for Recovery situations … We’ll go over some of the architectural components…. Some of the features, and we’ll end up talking about how we can begin implementing a solution in your environment.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23FFAB-6483-45CB-8C0C-E28F2B346CC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Graphics</a:t>
            </a:r>
            <a:r>
              <a:rPr lang="en-US" baseline="0" dirty="0" smtClean="0"/>
              <a:t> need to be made transparent</a:t>
            </a:r>
            <a:endParaRPr lang="en-US" dirty="0"/>
          </a:p>
        </p:txBody>
      </p:sp>
      <p:sp>
        <p:nvSpPr>
          <p:cNvPr id="4" name="Date Placeholder 3"/>
          <p:cNvSpPr>
            <a:spLocks noGrp="1"/>
          </p:cNvSpPr>
          <p:nvPr>
            <p:ph type="dt" idx="10"/>
          </p:nvPr>
        </p:nvSpPr>
        <p:spPr/>
        <p:txBody>
          <a:bodyPr/>
          <a:lstStyle/>
          <a:p>
            <a:fld id="{8E2DACBD-530F-450D-9458-9F1DCE33AB9D}" type="datetime1">
              <a:rPr lang="en-US" smtClean="0"/>
              <a:pPr/>
              <a:t>8/11/13</a:t>
            </a:fld>
            <a:endParaRPr lang="en-US"/>
          </a:p>
        </p:txBody>
      </p:sp>
      <p:sp>
        <p:nvSpPr>
          <p:cNvPr id="5" name="Slide Number Placeholder 4"/>
          <p:cNvSpPr>
            <a:spLocks noGrp="1"/>
          </p:cNvSpPr>
          <p:nvPr>
            <p:ph type="sldNum" sz="quarter" idx="11"/>
          </p:nvPr>
        </p:nvSpPr>
        <p:spPr/>
        <p:txBody>
          <a:bodyPr/>
          <a:lstStyle/>
          <a:p>
            <a:fld id="{1093F853-CE14-43D4-9AD7-6F7E411B119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C719C45-F840-4203-A5E3-DD8C4951DD5B}" type="slidenum">
              <a:rPr lang="en-US"/>
              <a:pPr/>
              <a:t>9</a:t>
            </a:fld>
            <a:endParaRPr lang="en-US"/>
          </a:p>
        </p:txBody>
      </p:sp>
      <p:sp>
        <p:nvSpPr>
          <p:cNvPr id="17411" name="Rectangle 2"/>
          <p:cNvSpPr>
            <a:spLocks noGrp="1" noRot="1" noChangeAspect="1" noChangeArrowheads="1" noTextEdit="1"/>
          </p:cNvSpPr>
          <p:nvPr>
            <p:ph type="sldImg"/>
          </p:nvPr>
        </p:nvSpPr>
        <p:spPr>
          <a:xfrm>
            <a:off x="1149350" y="685800"/>
            <a:ext cx="4570413" cy="3429000"/>
          </a:xfrm>
          <a:ln/>
        </p:spPr>
      </p:sp>
      <p:sp>
        <p:nvSpPr>
          <p:cNvPr id="17412" name="Rectangle 3"/>
          <p:cNvSpPr>
            <a:spLocks noGrp="1" noChangeArrowheads="1"/>
          </p:cNvSpPr>
          <p:nvPr>
            <p:ph type="body" idx="1"/>
          </p:nvPr>
        </p:nvSpPr>
        <p:spPr>
          <a:noFill/>
          <a:ln/>
        </p:spPr>
        <p:txBody>
          <a:bodyPr/>
          <a:lstStyle/>
          <a:p>
            <a:endParaRPr lang="en-US" smtClean="0">
              <a:latin typeface="Times New Roman"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the pointer and then mention something</a:t>
            </a:r>
            <a:r>
              <a:rPr lang="en-US" baseline="0" dirty="0" smtClean="0"/>
              <a:t> like this)</a:t>
            </a:r>
          </a:p>
          <a:p>
            <a:r>
              <a:rPr lang="en-US" baseline="0" dirty="0" smtClean="0"/>
              <a:t>	“Now allow these stars to direct your attention back to the SecureAgent Channel Emulation Units”</a:t>
            </a:r>
          </a:p>
          <a:p>
            <a:r>
              <a:rPr lang="en-US" baseline="0" dirty="0" smtClean="0"/>
              <a:t>(Click to bring up all the Hosts)</a:t>
            </a:r>
          </a:p>
          <a:p>
            <a:r>
              <a:rPr lang="en-US" baseline="0" dirty="0" smtClean="0"/>
              <a:t>	“SecureAgent Channel Emulation Units can connect to any Host….”</a:t>
            </a:r>
            <a:endParaRPr lang="en-US" dirty="0"/>
          </a:p>
        </p:txBody>
      </p:sp>
      <p:sp>
        <p:nvSpPr>
          <p:cNvPr id="4" name="Slide Number Placeholder 3"/>
          <p:cNvSpPr>
            <a:spLocks noGrp="1"/>
          </p:cNvSpPr>
          <p:nvPr>
            <p:ph type="sldNum" sz="quarter" idx="10"/>
          </p:nvPr>
        </p:nvSpPr>
        <p:spPr/>
        <p:txBody>
          <a:bodyPr/>
          <a:lstStyle/>
          <a:p>
            <a:fld id="{DC23FFAB-6483-45CB-8C0C-E28F2B346CCE}" type="slidenum">
              <a:rPr lang="en-US" smtClean="0"/>
              <a:pPr/>
              <a:t>10</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090636279"/>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6774678-CDB9-4E7E-886F-77865B03F8B3}" type="slidenum">
              <a:rPr lang="en-US"/>
              <a:pPr/>
              <a:t>29</a:t>
            </a:fld>
            <a:endParaRPr lang="en-US"/>
          </a:p>
        </p:txBody>
      </p:sp>
      <p:sp>
        <p:nvSpPr>
          <p:cNvPr id="29699" name="Rectangle 2"/>
          <p:cNvSpPr>
            <a:spLocks noGrp="1" noRot="1" noChangeAspect="1" noChangeArrowheads="1" noTextEdit="1"/>
          </p:cNvSpPr>
          <p:nvPr>
            <p:ph type="sldImg"/>
          </p:nvPr>
        </p:nvSpPr>
        <p:spPr>
          <a:xfrm>
            <a:off x="1149350" y="685800"/>
            <a:ext cx="4570413" cy="3429000"/>
          </a:xfrm>
          <a:ln/>
        </p:spPr>
      </p:sp>
      <p:sp>
        <p:nvSpPr>
          <p:cNvPr id="29700" name="Rectangle 3"/>
          <p:cNvSpPr>
            <a:spLocks noGrp="1" noChangeArrowheads="1"/>
          </p:cNvSpPr>
          <p:nvPr>
            <p:ph type="body" idx="1"/>
          </p:nvPr>
        </p:nvSpPr>
        <p:spPr>
          <a:noFill/>
          <a:ln/>
        </p:spPr>
        <p:txBody>
          <a:bodyPr/>
          <a:lstStyle/>
          <a:p>
            <a:pPr>
              <a:spcBef>
                <a:spcPct val="0"/>
              </a:spcBef>
            </a:pPr>
            <a:endParaRPr lang="en-US" sz="2000" b="1" dirty="0">
              <a:latin typeface="Times New Roman"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gif"/><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18" name="Picture 17" descr="2c CSLogo_bk.jpg"/>
          <p:cNvPicPr>
            <a:picLocks noChangeAspect="1"/>
          </p:cNvPicPr>
          <p:nvPr/>
        </p:nvPicPr>
        <p:blipFill>
          <a:blip r:embed="rId2" cstate="email"/>
          <a:stretch>
            <a:fillRect/>
          </a:stretch>
        </p:blipFill>
        <p:spPr>
          <a:xfrm>
            <a:off x="7129462" y="466725"/>
            <a:ext cx="1758982" cy="511397"/>
          </a:xfrm>
          <a:prstGeom prst="rect">
            <a:avLst/>
          </a:prstGeom>
        </p:spPr>
      </p:pic>
      <p:sp>
        <p:nvSpPr>
          <p:cNvPr id="31748" name="Rectangle 4"/>
          <p:cNvSpPr>
            <a:spLocks noGrp="1" noChangeArrowheads="1"/>
          </p:cNvSpPr>
          <p:nvPr>
            <p:ph type="ctrTitle"/>
          </p:nvPr>
        </p:nvSpPr>
        <p:spPr>
          <a:xfrm>
            <a:off x="3505200" y="2209800"/>
            <a:ext cx="5334000" cy="384175"/>
          </a:xfrm>
        </p:spPr>
        <p:txBody>
          <a:bodyPr lIns="0" rIns="0" anchor="t"/>
          <a:lstStyle>
            <a:lvl1pPr>
              <a:defRPr sz="2800"/>
            </a:lvl1pPr>
          </a:lstStyle>
          <a:p>
            <a:r>
              <a:rPr lang="en-US" altLang="ja-JP" smtClean="0"/>
              <a:t>Click to edit Master title style</a:t>
            </a:r>
            <a:endParaRPr lang="en-US" altLang="ja-JP"/>
          </a:p>
        </p:txBody>
      </p:sp>
      <p:sp>
        <p:nvSpPr>
          <p:cNvPr id="31749" name="Rectangle 5"/>
          <p:cNvSpPr>
            <a:spLocks noGrp="1" noChangeArrowheads="1"/>
          </p:cNvSpPr>
          <p:nvPr>
            <p:ph type="subTitle" idx="1"/>
          </p:nvPr>
        </p:nvSpPr>
        <p:spPr>
          <a:xfrm>
            <a:off x="3505200" y="3535363"/>
            <a:ext cx="5334000" cy="304800"/>
          </a:xfrm>
        </p:spPr>
        <p:txBody>
          <a:bodyPr lIns="0" tIns="0" rIns="0" bIns="0">
            <a:spAutoFit/>
          </a:bodyPr>
          <a:lstStyle>
            <a:lvl1pPr marL="0" indent="0">
              <a:buFontTx/>
              <a:buNone/>
              <a:defRPr b="1"/>
            </a:lvl1pPr>
          </a:lstStyle>
          <a:p>
            <a:r>
              <a:rPr lang="en-US" altLang="ja-JP" smtClean="0"/>
              <a:t>Click to edit Master subtitle style</a:t>
            </a:r>
            <a:endParaRPr lang="en-US" altLang="ja-JP"/>
          </a:p>
        </p:txBody>
      </p:sp>
      <p:pic>
        <p:nvPicPr>
          <p:cNvPr id="31878" name="Picture 134"/>
          <p:cNvPicPr>
            <a:picLocks noChangeAspect="1" noChangeArrowheads="1"/>
          </p:cNvPicPr>
          <p:nvPr/>
        </p:nvPicPr>
        <p:blipFill>
          <a:blip r:embed="rId3" cstate="email"/>
          <a:srcRect/>
          <a:stretch>
            <a:fillRect/>
          </a:stretch>
        </p:blipFill>
        <p:spPr bwMode="auto">
          <a:xfrm>
            <a:off x="304800" y="6502400"/>
            <a:ext cx="1854200" cy="203200"/>
          </a:xfrm>
          <a:prstGeom prst="rect">
            <a:avLst/>
          </a:prstGeom>
          <a:noFill/>
          <a:ln w="9525">
            <a:noFill/>
            <a:miter lim="800000"/>
            <a:headEnd/>
            <a:tailEnd/>
          </a:ln>
          <a:effectLst/>
        </p:spPr>
      </p:pic>
      <p:grpSp>
        <p:nvGrpSpPr>
          <p:cNvPr id="2" name="Group 14"/>
          <p:cNvGrpSpPr/>
          <p:nvPr/>
        </p:nvGrpSpPr>
        <p:grpSpPr>
          <a:xfrm>
            <a:off x="0" y="0"/>
            <a:ext cx="9144000" cy="1390650"/>
            <a:chOff x="0" y="0"/>
            <a:chExt cx="9144000" cy="1390650"/>
          </a:xfrm>
        </p:grpSpPr>
        <p:sp>
          <p:nvSpPr>
            <p:cNvPr id="11" name="Rectangle 38"/>
            <p:cNvSpPr>
              <a:spLocks noChangeArrowheads="1"/>
            </p:cNvSpPr>
            <p:nvPr userDrawn="1"/>
          </p:nvSpPr>
          <p:spPr bwMode="auto">
            <a:xfrm flipH="1">
              <a:off x="1587" y="0"/>
              <a:ext cx="6889750" cy="1152525"/>
            </a:xfrm>
            <a:prstGeom prst="rect">
              <a:avLst/>
            </a:prstGeom>
            <a:solidFill>
              <a:srgbClr val="D9D9D9"/>
            </a:solidFill>
            <a:ln w="9525">
              <a:noFill/>
              <a:miter lim="800000"/>
              <a:headEnd/>
              <a:tailEnd/>
            </a:ln>
            <a:effectLst/>
          </p:spPr>
          <p:txBody>
            <a:bodyPr wrap="none" lIns="90000" tIns="46800" rIns="90000" bIns="46800" anchor="ctr"/>
            <a:lstStyle/>
            <a:p>
              <a:endParaRPr lang="en-US"/>
            </a:p>
          </p:txBody>
        </p:sp>
        <p:sp>
          <p:nvSpPr>
            <p:cNvPr id="12" name="Rectangle 39"/>
            <p:cNvSpPr>
              <a:spLocks noChangeArrowheads="1"/>
            </p:cNvSpPr>
            <p:nvPr userDrawn="1"/>
          </p:nvSpPr>
          <p:spPr bwMode="auto">
            <a:xfrm>
              <a:off x="0" y="1152525"/>
              <a:ext cx="9144000" cy="238125"/>
            </a:xfrm>
            <a:prstGeom prst="rect">
              <a:avLst/>
            </a:prstGeom>
            <a:solidFill>
              <a:srgbClr val="B3B3B3"/>
            </a:solidFill>
            <a:ln w="9525">
              <a:noFill/>
              <a:miter lim="800000"/>
              <a:headEnd/>
              <a:tailEnd/>
            </a:ln>
            <a:effectLst/>
          </p:spPr>
          <p:txBody>
            <a:bodyPr wrap="none" anchor="ctr"/>
            <a:lstStyle/>
            <a:p>
              <a:endParaRPr lang="en-US"/>
            </a:p>
          </p:txBody>
        </p:sp>
        <p:sp>
          <p:nvSpPr>
            <p:cNvPr id="13" name="Rectangle 41"/>
            <p:cNvSpPr>
              <a:spLocks noChangeArrowheads="1"/>
            </p:cNvSpPr>
            <p:nvPr userDrawn="1"/>
          </p:nvSpPr>
          <p:spPr bwMode="auto">
            <a:xfrm>
              <a:off x="6886575" y="1152525"/>
              <a:ext cx="2257425" cy="238125"/>
            </a:xfrm>
            <a:prstGeom prst="rect">
              <a:avLst/>
            </a:prstGeom>
            <a:solidFill>
              <a:srgbClr val="FD0014"/>
            </a:solidFill>
            <a:ln w="9525">
              <a:noFill/>
              <a:miter lim="800000"/>
              <a:headEnd/>
              <a:tailEnd/>
            </a:ln>
            <a:effectLst/>
          </p:spPr>
          <p:txBody>
            <a:bodyPr wrap="none" anchor="ctr"/>
            <a:lstStyle/>
            <a:p>
              <a:endParaRPr lang="en-US"/>
            </a:p>
          </p:txBody>
        </p:sp>
      </p:grpSp>
      <p:sp>
        <p:nvSpPr>
          <p:cNvPr id="16" name="Text Box 13"/>
          <p:cNvSpPr txBox="1">
            <a:spLocks noChangeArrowheads="1"/>
          </p:cNvSpPr>
          <p:nvPr/>
        </p:nvSpPr>
        <p:spPr bwMode="auto">
          <a:xfrm>
            <a:off x="3111305" y="6541933"/>
            <a:ext cx="2912977" cy="215444"/>
          </a:xfrm>
          <a:prstGeom prst="rect">
            <a:avLst/>
          </a:prstGeom>
          <a:noFill/>
          <a:ln w="25400">
            <a:noFill/>
            <a:miter lim="800000"/>
            <a:headEnd/>
            <a:tailEnd/>
          </a:ln>
          <a:effectLst/>
        </p:spPr>
        <p:txBody>
          <a:bodyPr wrap="none">
            <a:spAutoFit/>
          </a:bodyPr>
          <a:lstStyle/>
          <a:p>
            <a:pPr algn="ctr">
              <a:lnSpc>
                <a:spcPct val="100000"/>
              </a:lnSpc>
              <a:spcBef>
                <a:spcPct val="50000"/>
              </a:spcBef>
              <a:buNone/>
            </a:pPr>
            <a:r>
              <a:rPr kumimoji="0" lang="en-US" altLang="ja-JP" sz="800" dirty="0" smtClean="0">
                <a:solidFill>
                  <a:schemeClr val="bg1">
                    <a:lumMod val="50000"/>
                  </a:schemeClr>
                </a:solidFill>
                <a:latin typeface="Arial" charset="0"/>
                <a:ea typeface="ＭＳ Ｐゴシック" pitchFamily="50" charset="-128"/>
              </a:rPr>
              <a:t>Copyright © 2010 Hitachi Data</a:t>
            </a:r>
            <a:r>
              <a:rPr kumimoji="0" lang="en-US" altLang="ja-JP" sz="800" baseline="0" dirty="0" smtClean="0">
                <a:solidFill>
                  <a:schemeClr val="bg1">
                    <a:lumMod val="50000"/>
                  </a:schemeClr>
                </a:solidFill>
                <a:latin typeface="Arial" charset="0"/>
                <a:ea typeface="ＭＳ Ｐゴシック" pitchFamily="50" charset="-128"/>
              </a:rPr>
              <a:t> Systems</a:t>
            </a:r>
            <a:r>
              <a:rPr kumimoji="0" lang="en-US" altLang="ja-JP" sz="800" dirty="0" smtClean="0">
                <a:solidFill>
                  <a:schemeClr val="bg1">
                    <a:lumMod val="50000"/>
                  </a:schemeClr>
                </a:solidFill>
                <a:latin typeface="Arial" charset="0"/>
                <a:ea typeface="ＭＳ Ｐゴシック" pitchFamily="50" charset="-128"/>
              </a:rPr>
              <a:t>. </a:t>
            </a:r>
            <a:r>
              <a:rPr kumimoji="0" lang="en-US" altLang="ja-JP" sz="800" dirty="0">
                <a:solidFill>
                  <a:schemeClr val="bg1">
                    <a:lumMod val="50000"/>
                  </a:schemeClr>
                </a:solidFill>
                <a:latin typeface="Arial" charset="0"/>
                <a:ea typeface="ＭＳ Ｐゴシック" pitchFamily="50" charset="-128"/>
              </a:rPr>
              <a:t>All rights reserved.</a:t>
            </a:r>
          </a:p>
        </p:txBody>
      </p:sp>
      <p:pic>
        <p:nvPicPr>
          <p:cNvPr id="20" name="Picture 19" descr="Hitachi-Mark_wHDSname_bk_transpt.gif"/>
          <p:cNvPicPr>
            <a:picLocks noChangeAspect="1"/>
          </p:cNvPicPr>
          <p:nvPr/>
        </p:nvPicPr>
        <p:blipFill>
          <a:blip r:embed="rId4" cstate="email"/>
          <a:stretch>
            <a:fillRect/>
          </a:stretch>
        </p:blipFill>
        <p:spPr>
          <a:xfrm>
            <a:off x="6813179" y="6542330"/>
            <a:ext cx="1997393" cy="2074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7013" y="1066800"/>
            <a:ext cx="4305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4713" y="1066800"/>
            <a:ext cx="4305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err="1" smtClean="0"/>
              <a:t>SecureAgent</a:t>
            </a:r>
            <a:r>
              <a:rPr lang="en-US" dirty="0" smtClean="0"/>
              <a:t> Customers</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9263" y="254000"/>
            <a:ext cx="2190750" cy="5994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7013" y="254000"/>
            <a:ext cx="6419850" cy="5994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DA40E8-2DBD-419D-AB82-594930159CB2}" type="datetimeFigureOut">
              <a:rPr lang="en-US" smtClean="0"/>
              <a:pPr/>
              <a:t>8/11/13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936337874"/>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A40E8-2DBD-419D-AB82-594930159CB2}" type="datetimeFigureOut">
              <a:rPr lang="en-US" smtClean="0"/>
              <a:pPr/>
              <a:t>8/11/13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194174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DA40E8-2DBD-419D-AB82-594930159CB2}" type="datetimeFigureOut">
              <a:rPr lang="en-US" smtClean="0"/>
              <a:pPr/>
              <a:t>8/11/13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413283045"/>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DA40E8-2DBD-419D-AB82-594930159CB2}" type="datetimeFigureOut">
              <a:rPr lang="en-US" smtClean="0"/>
              <a:pPr/>
              <a:t>8/11/13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327395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DA40E8-2DBD-419D-AB82-594930159CB2}" type="datetimeFigureOut">
              <a:rPr lang="en-US" smtClean="0"/>
              <a:pPr/>
              <a:t>8/11/13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972101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A40E8-2DBD-419D-AB82-594930159CB2}" type="datetimeFigureOut">
              <a:rPr lang="en-US" smtClean="0"/>
              <a:pPr/>
              <a:t>8/11/13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493898711"/>
      </p:ext>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DA40E8-2DBD-419D-AB82-594930159CB2}" type="datetimeFigureOut">
              <a:rPr lang="en-US" smtClean="0"/>
              <a:pPr/>
              <a:t>8/11/13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275541610"/>
      </p:ext>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A40E8-2DBD-419D-AB82-594930159CB2}" type="datetimeFigureOut">
              <a:rPr lang="en-US" smtClean="0"/>
              <a:pPr/>
              <a:t>8/11/13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422733293"/>
      </p:ext>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A40E8-2DBD-419D-AB82-594930159CB2}" type="datetimeFigureOut">
              <a:rPr lang="en-US" smtClean="0"/>
              <a:pPr/>
              <a:t>8/11/13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86581737"/>
      </p:ext>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A40E8-2DBD-419D-AB82-594930159CB2}" type="datetimeFigureOut">
              <a:rPr lang="en-US" smtClean="0"/>
              <a:pPr/>
              <a:t>8/11/13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496056192"/>
      </p:ext>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A40E8-2DBD-419D-AB82-594930159CB2}" type="datetimeFigureOut">
              <a:rPr lang="en-US" smtClean="0"/>
              <a:pPr/>
              <a:t>8/11/13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0829352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4" Type="http://schemas.openxmlformats.org/officeDocument/2006/relationships/image" Target="../media/image3.gif"/><Relationship Id="rId1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3.gif"/><Relationship Id="rId14"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3.gif"/><Relationship Id="rId14" Type="http://schemas.openxmlformats.org/officeDocument/2006/relationships/image" Target="../media/image2.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pic>
        <p:nvPicPr>
          <p:cNvPr id="10" name="Picture 9" descr="2c CSLogo_bk.jpg"/>
          <p:cNvPicPr>
            <a:picLocks noChangeAspect="1"/>
          </p:cNvPicPr>
          <p:nvPr/>
        </p:nvPicPr>
        <p:blipFill>
          <a:blip r:embed="rId13" cstate="email"/>
          <a:stretch>
            <a:fillRect/>
          </a:stretch>
        </p:blipFill>
        <p:spPr>
          <a:xfrm>
            <a:off x="7843838" y="195263"/>
            <a:ext cx="1132904" cy="329375"/>
          </a:xfrm>
          <a:prstGeom prst="rect">
            <a:avLst/>
          </a:prstGeom>
        </p:spPr>
      </p:pic>
      <p:grpSp>
        <p:nvGrpSpPr>
          <p:cNvPr id="2" name="Group 14"/>
          <p:cNvGrpSpPr/>
          <p:nvPr/>
        </p:nvGrpSpPr>
        <p:grpSpPr>
          <a:xfrm>
            <a:off x="0" y="0"/>
            <a:ext cx="9144000" cy="757238"/>
            <a:chOff x="0" y="0"/>
            <a:chExt cx="9144000" cy="757238"/>
          </a:xfrm>
        </p:grpSpPr>
        <p:sp>
          <p:nvSpPr>
            <p:cNvPr id="11" name="Rectangle 17"/>
            <p:cNvSpPr>
              <a:spLocks noChangeArrowheads="1"/>
            </p:cNvSpPr>
            <p:nvPr userDrawn="1"/>
          </p:nvSpPr>
          <p:spPr bwMode="auto">
            <a:xfrm flipH="1">
              <a:off x="0" y="0"/>
              <a:ext cx="7686675" cy="757238"/>
            </a:xfrm>
            <a:prstGeom prst="rect">
              <a:avLst/>
            </a:prstGeom>
            <a:solidFill>
              <a:srgbClr val="D9D9D9"/>
            </a:solidFill>
            <a:ln w="9525">
              <a:noFill/>
              <a:miter lim="800000"/>
              <a:headEnd/>
              <a:tailEnd/>
            </a:ln>
            <a:effectLst/>
          </p:spPr>
          <p:txBody>
            <a:bodyPr wrap="none" lIns="90000" tIns="46800" rIns="90000" bIns="46800" anchor="ctr"/>
            <a:lstStyle/>
            <a:p>
              <a:endParaRPr lang="en-US"/>
            </a:p>
          </p:txBody>
        </p:sp>
        <p:sp>
          <p:nvSpPr>
            <p:cNvPr id="12" name="Rectangle 18"/>
            <p:cNvSpPr>
              <a:spLocks noChangeArrowheads="1"/>
            </p:cNvSpPr>
            <p:nvPr userDrawn="1"/>
          </p:nvSpPr>
          <p:spPr bwMode="auto">
            <a:xfrm>
              <a:off x="0" y="638174"/>
              <a:ext cx="9144000" cy="119063"/>
            </a:xfrm>
            <a:prstGeom prst="rect">
              <a:avLst/>
            </a:prstGeom>
            <a:solidFill>
              <a:srgbClr val="B3B3B3"/>
            </a:solidFill>
            <a:ln w="9525">
              <a:noFill/>
              <a:miter lim="800000"/>
              <a:headEnd/>
              <a:tailEnd/>
            </a:ln>
            <a:effectLst/>
          </p:spPr>
          <p:txBody>
            <a:bodyPr wrap="none" anchor="ctr"/>
            <a:lstStyle/>
            <a:p>
              <a:endParaRPr lang="en-US"/>
            </a:p>
          </p:txBody>
        </p:sp>
        <p:sp>
          <p:nvSpPr>
            <p:cNvPr id="13" name="Rectangle 23"/>
            <p:cNvSpPr>
              <a:spLocks noChangeArrowheads="1"/>
            </p:cNvSpPr>
            <p:nvPr userDrawn="1"/>
          </p:nvSpPr>
          <p:spPr bwMode="auto">
            <a:xfrm>
              <a:off x="7681913" y="635000"/>
              <a:ext cx="1462087" cy="122238"/>
            </a:xfrm>
            <a:prstGeom prst="rect">
              <a:avLst/>
            </a:prstGeom>
            <a:solidFill>
              <a:srgbClr val="FD0014"/>
            </a:solidFill>
            <a:ln w="9525">
              <a:noFill/>
              <a:miter lim="800000"/>
              <a:headEnd/>
              <a:tailEnd/>
            </a:ln>
            <a:effectLst/>
          </p:spPr>
          <p:txBody>
            <a:bodyPr wrap="none" anchor="ctr"/>
            <a:lstStyle/>
            <a:p>
              <a:endParaRPr lang="en-US"/>
            </a:p>
          </p:txBody>
        </p:sp>
      </p:grpSp>
      <p:sp>
        <p:nvSpPr>
          <p:cNvPr id="30730" name="Rectangle 10"/>
          <p:cNvSpPr>
            <a:spLocks noGrp="1" noChangeArrowheads="1"/>
          </p:cNvSpPr>
          <p:nvPr>
            <p:ph type="title"/>
          </p:nvPr>
        </p:nvSpPr>
        <p:spPr bwMode="auto">
          <a:xfrm>
            <a:off x="228600" y="179550"/>
            <a:ext cx="7086600" cy="282129"/>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lvl="0"/>
            <a:r>
              <a:rPr lang="en-US" altLang="ja-JP" dirty="0" smtClean="0"/>
              <a:t>Master title</a:t>
            </a:r>
          </a:p>
        </p:txBody>
      </p:sp>
      <p:sp>
        <p:nvSpPr>
          <p:cNvPr id="30731" name="Rectangle 11"/>
          <p:cNvSpPr>
            <a:spLocks noGrp="1" noChangeArrowheads="1"/>
          </p:cNvSpPr>
          <p:nvPr>
            <p:ph type="body" idx="1"/>
          </p:nvPr>
        </p:nvSpPr>
        <p:spPr bwMode="auto">
          <a:xfrm>
            <a:off x="227013" y="1066800"/>
            <a:ext cx="87630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16" name="Picture 15" descr="Hitachi-Mark_wHDSname_bk_transpt.gif"/>
          <p:cNvPicPr>
            <a:picLocks noChangeAspect="1"/>
          </p:cNvPicPr>
          <p:nvPr/>
        </p:nvPicPr>
        <p:blipFill>
          <a:blip r:embed="rId14" cstate="email"/>
          <a:stretch>
            <a:fillRect/>
          </a:stretch>
        </p:blipFill>
        <p:spPr>
          <a:xfrm>
            <a:off x="7256929" y="6553200"/>
            <a:ext cx="1664494" cy="172879"/>
          </a:xfrm>
          <a:prstGeom prst="rect">
            <a:avLst/>
          </a:prstGeom>
        </p:spPr>
      </p:pic>
      <p:pic>
        <p:nvPicPr>
          <p:cNvPr id="14" name="Picture 134"/>
          <p:cNvPicPr>
            <a:picLocks noChangeAspect="1" noChangeArrowheads="1"/>
          </p:cNvPicPr>
          <p:nvPr/>
        </p:nvPicPr>
        <p:blipFill>
          <a:blip r:embed="rId15" cstate="email"/>
          <a:srcRect/>
          <a:stretch>
            <a:fillRect/>
          </a:stretch>
        </p:blipFill>
        <p:spPr bwMode="auto">
          <a:xfrm>
            <a:off x="304800" y="6502400"/>
            <a:ext cx="1854200" cy="20320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lnSpc>
          <a:spcPct val="90000"/>
        </a:lnSpc>
        <a:spcBef>
          <a:spcPct val="0"/>
        </a:spcBef>
        <a:spcAft>
          <a:spcPct val="0"/>
        </a:spcAft>
        <a:defRPr kumimoji="1" sz="2000" b="1">
          <a:solidFill>
            <a:srgbClr val="333333"/>
          </a:solidFill>
          <a:latin typeface="+mj-lt"/>
          <a:ea typeface="+mj-ea"/>
          <a:cs typeface="+mj-cs"/>
        </a:defRPr>
      </a:lvl1pPr>
      <a:lvl2pPr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2pPr>
      <a:lvl3pPr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3pPr>
      <a:lvl4pPr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4pPr>
      <a:lvl5pPr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5pPr>
      <a:lvl6pPr marL="457200"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6pPr>
      <a:lvl7pPr marL="914400"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7pPr>
      <a:lvl8pPr marL="1371600"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8pPr>
      <a:lvl9pPr marL="1828800" algn="l" rtl="0" eaLnBrk="1" fontAlgn="base" hangingPunct="1">
        <a:lnSpc>
          <a:spcPct val="90000"/>
        </a:lnSpc>
        <a:spcBef>
          <a:spcPct val="0"/>
        </a:spcBef>
        <a:spcAft>
          <a:spcPct val="0"/>
        </a:spcAft>
        <a:defRPr kumimoji="1" sz="2400" b="1">
          <a:solidFill>
            <a:srgbClr val="333333"/>
          </a:solidFill>
          <a:latin typeface="Helvetica" pitchFamily="34" charset="0"/>
          <a:ea typeface="HGP創英角ｺﾞｼｯｸUB" pitchFamily="50" charset="-128"/>
        </a:defRPr>
      </a:lvl9pPr>
    </p:titleStyle>
    <p:bodyStyle>
      <a:lvl1pPr marL="228600" indent="-228600" algn="l" rtl="0" eaLnBrk="1" fontAlgn="base" hangingPunct="1">
        <a:spcBef>
          <a:spcPct val="20000"/>
        </a:spcBef>
        <a:spcAft>
          <a:spcPct val="0"/>
        </a:spcAft>
        <a:buClr>
          <a:schemeClr val="accent1"/>
        </a:buClr>
        <a:buFont typeface="Wingdings" pitchFamily="2" charset="2"/>
        <a:buChar char="§"/>
        <a:tabLst>
          <a:tab pos="2246313" algn="l"/>
          <a:tab pos="2514600" algn="l"/>
        </a:tabLst>
        <a:defRPr kumimoji="1" sz="2000">
          <a:solidFill>
            <a:srgbClr val="333333"/>
          </a:solidFill>
          <a:latin typeface="+mn-lt"/>
          <a:ea typeface="+mn-ea"/>
          <a:cs typeface="+mn-cs"/>
        </a:defRPr>
      </a:lvl1pPr>
      <a:lvl2pPr marL="685800" indent="-228600" algn="l" rtl="0" eaLnBrk="1" fontAlgn="base" hangingPunct="1">
        <a:spcBef>
          <a:spcPct val="20000"/>
        </a:spcBef>
        <a:spcAft>
          <a:spcPct val="0"/>
        </a:spcAft>
        <a:buChar char="–"/>
        <a:tabLst>
          <a:tab pos="2246313" algn="l"/>
          <a:tab pos="2514600" algn="l"/>
        </a:tabLst>
        <a:defRPr kumimoji="1">
          <a:solidFill>
            <a:srgbClr val="333333"/>
          </a:solidFill>
          <a:latin typeface="+mn-lt"/>
          <a:ea typeface="+mn-ea"/>
        </a:defRPr>
      </a:lvl2pPr>
      <a:lvl3pPr marL="1143000" indent="-228600" algn="l" rtl="0" eaLnBrk="1" fontAlgn="base" hangingPunct="1">
        <a:spcBef>
          <a:spcPct val="20000"/>
        </a:spcBef>
        <a:spcAft>
          <a:spcPct val="0"/>
        </a:spcAft>
        <a:buClr>
          <a:schemeClr val="tx1">
            <a:lumMod val="50000"/>
            <a:lumOff val="50000"/>
          </a:schemeClr>
        </a:buClr>
        <a:buChar char="•"/>
        <a:tabLst>
          <a:tab pos="2246313" algn="l"/>
          <a:tab pos="2514600" algn="l"/>
        </a:tabLst>
        <a:defRPr kumimoji="1">
          <a:solidFill>
            <a:srgbClr val="333333"/>
          </a:solidFill>
          <a:latin typeface="+mn-lt"/>
          <a:ea typeface="+mn-ea"/>
        </a:defRPr>
      </a:lvl3pPr>
      <a:lvl4pPr marL="1600200" indent="-228600" algn="l" rtl="0" eaLnBrk="1" fontAlgn="base" hangingPunct="1">
        <a:spcBef>
          <a:spcPct val="20000"/>
        </a:spcBef>
        <a:spcAft>
          <a:spcPct val="0"/>
        </a:spcAft>
        <a:buClr>
          <a:schemeClr val="tx1">
            <a:lumMod val="50000"/>
            <a:lumOff val="50000"/>
          </a:schemeClr>
        </a:buClr>
        <a:buChar char="–"/>
        <a:tabLst>
          <a:tab pos="2246313" algn="l"/>
          <a:tab pos="2514600" algn="l"/>
        </a:tabLst>
        <a:defRPr kumimoji="1" sz="1600">
          <a:solidFill>
            <a:srgbClr val="333333"/>
          </a:solidFill>
          <a:latin typeface="+mn-lt"/>
          <a:ea typeface="+mn-ea"/>
        </a:defRPr>
      </a:lvl4pPr>
      <a:lvl5pPr marL="2057400" indent="-228600" algn="l" rtl="0" eaLnBrk="1" fontAlgn="base" hangingPunct="1">
        <a:spcBef>
          <a:spcPct val="20000"/>
        </a:spcBef>
        <a:spcAft>
          <a:spcPct val="0"/>
        </a:spcAft>
        <a:buClr>
          <a:schemeClr val="bg2">
            <a:lumMod val="75000"/>
          </a:schemeClr>
        </a:buClr>
        <a:buFont typeface="Arial" pitchFamily="34" charset="0"/>
        <a:buChar char="•"/>
        <a:tabLst>
          <a:tab pos="2246313" algn="l"/>
          <a:tab pos="2514600" algn="l"/>
        </a:tabLst>
        <a:defRPr kumimoji="1" sz="1600">
          <a:solidFill>
            <a:srgbClr val="333333"/>
          </a:solidFill>
          <a:latin typeface="+mn-lt"/>
          <a:ea typeface="+mn-ea"/>
        </a:defRPr>
      </a:lvl5pPr>
      <a:lvl6pPr marL="2514600" indent="-228600" algn="l" rtl="0" eaLnBrk="1" fontAlgn="base" hangingPunct="1">
        <a:spcBef>
          <a:spcPct val="20000"/>
        </a:spcBef>
        <a:spcAft>
          <a:spcPct val="0"/>
        </a:spcAft>
        <a:buChar char="»"/>
        <a:tabLst>
          <a:tab pos="2246313" algn="l"/>
          <a:tab pos="2514600" algn="l"/>
        </a:tabLst>
        <a:defRPr kumimoji="1" sz="1600">
          <a:solidFill>
            <a:srgbClr val="333333"/>
          </a:solidFill>
          <a:latin typeface="+mn-lt"/>
          <a:ea typeface="+mn-ea"/>
        </a:defRPr>
      </a:lvl6pPr>
      <a:lvl7pPr marL="2971800" indent="-228600" algn="l" rtl="0" eaLnBrk="1" fontAlgn="base" hangingPunct="1">
        <a:spcBef>
          <a:spcPct val="20000"/>
        </a:spcBef>
        <a:spcAft>
          <a:spcPct val="0"/>
        </a:spcAft>
        <a:buChar char="»"/>
        <a:tabLst>
          <a:tab pos="2246313" algn="l"/>
          <a:tab pos="2514600" algn="l"/>
        </a:tabLst>
        <a:defRPr kumimoji="1" sz="1600">
          <a:solidFill>
            <a:srgbClr val="333333"/>
          </a:solidFill>
          <a:latin typeface="+mn-lt"/>
          <a:ea typeface="+mn-ea"/>
        </a:defRPr>
      </a:lvl7pPr>
      <a:lvl8pPr marL="3429000" indent="-228600" algn="l" rtl="0" eaLnBrk="1" fontAlgn="base" hangingPunct="1">
        <a:spcBef>
          <a:spcPct val="20000"/>
        </a:spcBef>
        <a:spcAft>
          <a:spcPct val="0"/>
        </a:spcAft>
        <a:buChar char="»"/>
        <a:tabLst>
          <a:tab pos="2246313" algn="l"/>
          <a:tab pos="2514600" algn="l"/>
        </a:tabLst>
        <a:defRPr kumimoji="1" sz="1600">
          <a:solidFill>
            <a:srgbClr val="333333"/>
          </a:solidFill>
          <a:latin typeface="+mn-lt"/>
          <a:ea typeface="+mn-ea"/>
        </a:defRPr>
      </a:lvl8pPr>
      <a:lvl9pPr marL="3886200" indent="-228600" algn="l" rtl="0" eaLnBrk="1" fontAlgn="base" hangingPunct="1">
        <a:spcBef>
          <a:spcPct val="20000"/>
        </a:spcBef>
        <a:spcAft>
          <a:spcPct val="0"/>
        </a:spcAft>
        <a:buChar char="»"/>
        <a:tabLst>
          <a:tab pos="2246313" algn="l"/>
          <a:tab pos="2514600" algn="l"/>
        </a:tabLst>
        <a:defRPr kumimoji="1" sz="1600">
          <a:solidFill>
            <a:srgbClr val="33333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157778" name="Rectangle 82"/>
          <p:cNvSpPr>
            <a:spLocks noChangeArrowheads="1"/>
          </p:cNvSpPr>
          <p:nvPr/>
        </p:nvSpPr>
        <p:spPr bwMode="auto">
          <a:xfrm>
            <a:off x="2438400" y="2751138"/>
            <a:ext cx="4073525" cy="365125"/>
          </a:xfrm>
          <a:prstGeom prst="rect">
            <a:avLst/>
          </a:prstGeom>
          <a:noFill/>
          <a:ln w="9525">
            <a:noFill/>
            <a:miter lim="800000"/>
            <a:headEnd/>
            <a:tailEnd/>
          </a:ln>
          <a:effectLst/>
        </p:spPr>
        <p:txBody>
          <a:bodyPr lIns="0" tIns="0" rIns="0" bIns="0">
            <a:spAutoFit/>
          </a:bodyPr>
          <a:lstStyle/>
          <a:p>
            <a:pPr algn="ctr">
              <a:spcBef>
                <a:spcPct val="0"/>
              </a:spcBef>
              <a:buFontTx/>
              <a:buNone/>
            </a:pPr>
            <a:r>
              <a:rPr kumimoji="0" lang="en-US" altLang="ja-JP" sz="2400" b="1">
                <a:solidFill>
                  <a:schemeClr val="tx2"/>
                </a:solidFill>
                <a:latin typeface="Helvetica" pitchFamily="34" charset="0"/>
              </a:rPr>
              <a:t>Questions/Discussion</a:t>
            </a:r>
          </a:p>
        </p:txBody>
      </p:sp>
      <p:sp>
        <p:nvSpPr>
          <p:cNvPr id="157823" name="Rectangle 127"/>
          <p:cNvSpPr>
            <a:spLocks noChangeArrowheads="1"/>
          </p:cNvSpPr>
          <p:nvPr/>
        </p:nvSpPr>
        <p:spPr bwMode="auto">
          <a:xfrm>
            <a:off x="106363" y="6540500"/>
            <a:ext cx="261937" cy="122238"/>
          </a:xfrm>
          <a:prstGeom prst="rect">
            <a:avLst/>
          </a:prstGeom>
          <a:noFill/>
          <a:ln w="9525">
            <a:noFill/>
            <a:miter lim="800000"/>
            <a:headEnd/>
            <a:tailEnd/>
          </a:ln>
          <a:effectLst/>
        </p:spPr>
        <p:txBody>
          <a:bodyPr lIns="0" tIns="0" rIns="0" bIns="0"/>
          <a:lstStyle/>
          <a:p>
            <a:pPr algn="r">
              <a:spcBef>
                <a:spcPct val="0"/>
              </a:spcBef>
              <a:buFontTx/>
              <a:buNone/>
            </a:pPr>
            <a:fld id="{FD8DEEDF-DA37-446F-A847-0990FED897FA}" type="slidenum">
              <a:rPr lang="en-US" sz="900">
                <a:latin typeface="Helvetica" pitchFamily="34" charset="0"/>
                <a:cs typeface="Arial" charset="0"/>
              </a:rPr>
              <a:pPr algn="r">
                <a:spcBef>
                  <a:spcPct val="0"/>
                </a:spcBef>
                <a:buFontTx/>
                <a:buNone/>
              </a:pPr>
              <a:t>‹#›</a:t>
            </a:fld>
            <a:endParaRPr lang="en-US" sz="900">
              <a:latin typeface="Helvetica" pitchFamily="34" charset="0"/>
              <a:cs typeface="Arial" charset="0"/>
            </a:endParaRPr>
          </a:p>
        </p:txBody>
      </p:sp>
      <p:pic>
        <p:nvPicPr>
          <p:cNvPr id="15" name="Picture 14" descr="Hitachi-Mark_wHDSname_bk_transpt.gif"/>
          <p:cNvPicPr>
            <a:picLocks noChangeAspect="1"/>
          </p:cNvPicPr>
          <p:nvPr/>
        </p:nvPicPr>
        <p:blipFill>
          <a:blip r:embed="rId13" cstate="email"/>
          <a:stretch>
            <a:fillRect/>
          </a:stretch>
        </p:blipFill>
        <p:spPr>
          <a:xfrm>
            <a:off x="7256929" y="6553200"/>
            <a:ext cx="1664494" cy="172879"/>
          </a:xfrm>
          <a:prstGeom prst="rect">
            <a:avLst/>
          </a:prstGeom>
        </p:spPr>
      </p:pic>
      <p:grpSp>
        <p:nvGrpSpPr>
          <p:cNvPr id="2" name="Group 19"/>
          <p:cNvGrpSpPr/>
          <p:nvPr/>
        </p:nvGrpSpPr>
        <p:grpSpPr>
          <a:xfrm>
            <a:off x="0" y="0"/>
            <a:ext cx="9144000" cy="757238"/>
            <a:chOff x="0" y="0"/>
            <a:chExt cx="9144000" cy="757238"/>
          </a:xfrm>
        </p:grpSpPr>
        <p:pic>
          <p:nvPicPr>
            <p:cNvPr id="21" name="Picture 20" descr="2c CSLogo_bk.jpg"/>
            <p:cNvPicPr>
              <a:picLocks noChangeAspect="1"/>
            </p:cNvPicPr>
            <p:nvPr userDrawn="1"/>
          </p:nvPicPr>
          <p:blipFill>
            <a:blip r:embed="rId14" cstate="email"/>
            <a:stretch>
              <a:fillRect/>
            </a:stretch>
          </p:blipFill>
          <p:spPr>
            <a:xfrm>
              <a:off x="7843838" y="195263"/>
              <a:ext cx="1132904" cy="329375"/>
            </a:xfrm>
            <a:prstGeom prst="rect">
              <a:avLst/>
            </a:prstGeom>
          </p:spPr>
        </p:pic>
        <p:grpSp>
          <p:nvGrpSpPr>
            <p:cNvPr id="3" name="Group 14"/>
            <p:cNvGrpSpPr/>
            <p:nvPr userDrawn="1"/>
          </p:nvGrpSpPr>
          <p:grpSpPr>
            <a:xfrm>
              <a:off x="0" y="0"/>
              <a:ext cx="9144000" cy="757238"/>
              <a:chOff x="0" y="0"/>
              <a:chExt cx="9144000" cy="757238"/>
            </a:xfrm>
          </p:grpSpPr>
          <p:sp>
            <p:nvSpPr>
              <p:cNvPr id="23" name="Rectangle 17"/>
              <p:cNvSpPr>
                <a:spLocks noChangeArrowheads="1"/>
              </p:cNvSpPr>
              <p:nvPr userDrawn="1"/>
            </p:nvSpPr>
            <p:spPr bwMode="auto">
              <a:xfrm flipH="1">
                <a:off x="0" y="0"/>
                <a:ext cx="7686675" cy="757238"/>
              </a:xfrm>
              <a:prstGeom prst="rect">
                <a:avLst/>
              </a:prstGeom>
              <a:solidFill>
                <a:srgbClr val="D9D9D9"/>
              </a:solidFill>
              <a:ln w="9525">
                <a:noFill/>
                <a:miter lim="800000"/>
                <a:headEnd/>
                <a:tailEnd/>
              </a:ln>
              <a:effectLst/>
            </p:spPr>
            <p:txBody>
              <a:bodyPr wrap="none" lIns="90000" tIns="46800" rIns="90000" bIns="46800" anchor="ctr"/>
              <a:lstStyle/>
              <a:p>
                <a:endParaRPr lang="en-US"/>
              </a:p>
            </p:txBody>
          </p:sp>
          <p:sp>
            <p:nvSpPr>
              <p:cNvPr id="24" name="Rectangle 18"/>
              <p:cNvSpPr>
                <a:spLocks noChangeArrowheads="1"/>
              </p:cNvSpPr>
              <p:nvPr userDrawn="1"/>
            </p:nvSpPr>
            <p:spPr bwMode="auto">
              <a:xfrm>
                <a:off x="0" y="638174"/>
                <a:ext cx="9144000" cy="119063"/>
              </a:xfrm>
              <a:prstGeom prst="rect">
                <a:avLst/>
              </a:prstGeom>
              <a:solidFill>
                <a:srgbClr val="B3B3B3"/>
              </a:solidFill>
              <a:ln w="9525">
                <a:noFill/>
                <a:miter lim="800000"/>
                <a:headEnd/>
                <a:tailEnd/>
              </a:ln>
              <a:effectLst/>
            </p:spPr>
            <p:txBody>
              <a:bodyPr wrap="none" anchor="ctr"/>
              <a:lstStyle/>
              <a:p>
                <a:endParaRPr lang="en-US"/>
              </a:p>
            </p:txBody>
          </p:sp>
          <p:sp>
            <p:nvSpPr>
              <p:cNvPr id="25" name="Rectangle 23"/>
              <p:cNvSpPr>
                <a:spLocks noChangeArrowheads="1"/>
              </p:cNvSpPr>
              <p:nvPr userDrawn="1"/>
            </p:nvSpPr>
            <p:spPr bwMode="auto">
              <a:xfrm>
                <a:off x="7681913" y="635000"/>
                <a:ext cx="1462087" cy="122238"/>
              </a:xfrm>
              <a:prstGeom prst="rect">
                <a:avLst/>
              </a:prstGeom>
              <a:solidFill>
                <a:srgbClr val="FD0014"/>
              </a:solidFill>
              <a:ln w="9525">
                <a:noFill/>
                <a:miter lim="800000"/>
                <a:headEnd/>
                <a:tailEnd/>
              </a:ln>
              <a:effectLst/>
            </p:spPr>
            <p:txBody>
              <a:bodyPr wrap="none" anchor="ctr"/>
              <a:lstStyle/>
              <a:p>
                <a:endParaRPr lang="en-US"/>
              </a:p>
            </p:txBody>
          </p:sp>
        </p:gr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3640138" y="2751138"/>
            <a:ext cx="4073525" cy="365125"/>
          </a:xfrm>
          <a:prstGeom prst="rect">
            <a:avLst/>
          </a:prstGeom>
          <a:noFill/>
          <a:ln w="9525">
            <a:noFill/>
            <a:miter lim="800000"/>
            <a:headEnd/>
            <a:tailEnd/>
          </a:ln>
          <a:effectLst/>
        </p:spPr>
        <p:txBody>
          <a:bodyPr lIns="0" tIns="0" rIns="0" bIns="0">
            <a:spAutoFit/>
          </a:bodyPr>
          <a:lstStyle/>
          <a:p>
            <a:pPr>
              <a:spcBef>
                <a:spcPct val="0"/>
              </a:spcBef>
              <a:buFontTx/>
              <a:buNone/>
            </a:pPr>
            <a:r>
              <a:rPr kumimoji="0" lang="en-US" altLang="ja-JP" sz="2400" b="1">
                <a:solidFill>
                  <a:schemeClr val="tx2"/>
                </a:solidFill>
                <a:latin typeface="Helvetica" pitchFamily="34" charset="0"/>
              </a:rPr>
              <a:t>Thank You</a:t>
            </a:r>
          </a:p>
        </p:txBody>
      </p:sp>
      <p:sp>
        <p:nvSpPr>
          <p:cNvPr id="422938" name="Rectangle 26"/>
          <p:cNvSpPr>
            <a:spLocks noChangeArrowheads="1"/>
          </p:cNvSpPr>
          <p:nvPr/>
        </p:nvSpPr>
        <p:spPr bwMode="auto">
          <a:xfrm>
            <a:off x="106363" y="6540500"/>
            <a:ext cx="261937" cy="122238"/>
          </a:xfrm>
          <a:prstGeom prst="rect">
            <a:avLst/>
          </a:prstGeom>
          <a:noFill/>
          <a:ln w="9525">
            <a:noFill/>
            <a:miter lim="800000"/>
            <a:headEnd/>
            <a:tailEnd/>
          </a:ln>
          <a:effectLst/>
        </p:spPr>
        <p:txBody>
          <a:bodyPr lIns="0" tIns="0" rIns="0" bIns="0"/>
          <a:lstStyle/>
          <a:p>
            <a:pPr algn="r">
              <a:spcBef>
                <a:spcPct val="0"/>
              </a:spcBef>
              <a:buFontTx/>
              <a:buNone/>
            </a:pPr>
            <a:fld id="{F32A4FEC-487F-469E-96B0-74256C1F0F6C}" type="slidenum">
              <a:rPr lang="en-US" sz="900">
                <a:latin typeface="Helvetica" pitchFamily="34" charset="0"/>
                <a:cs typeface="Arial" charset="0"/>
              </a:rPr>
              <a:pPr algn="r">
                <a:spcBef>
                  <a:spcPct val="0"/>
                </a:spcBef>
                <a:buFontTx/>
                <a:buNone/>
              </a:pPr>
              <a:t>‹#›</a:t>
            </a:fld>
            <a:endParaRPr lang="en-US" sz="900">
              <a:latin typeface="Helvetica" pitchFamily="34" charset="0"/>
              <a:cs typeface="Arial" charset="0"/>
            </a:endParaRPr>
          </a:p>
        </p:txBody>
      </p:sp>
      <p:pic>
        <p:nvPicPr>
          <p:cNvPr id="15" name="Picture 14" descr="Hitachi-Mark_wHDSname_bk_transpt.gif"/>
          <p:cNvPicPr>
            <a:picLocks noChangeAspect="1"/>
          </p:cNvPicPr>
          <p:nvPr/>
        </p:nvPicPr>
        <p:blipFill>
          <a:blip r:embed="rId13" cstate="email"/>
          <a:stretch>
            <a:fillRect/>
          </a:stretch>
        </p:blipFill>
        <p:spPr>
          <a:xfrm>
            <a:off x="7256929" y="6553200"/>
            <a:ext cx="1664494" cy="172879"/>
          </a:xfrm>
          <a:prstGeom prst="rect">
            <a:avLst/>
          </a:prstGeom>
        </p:spPr>
      </p:pic>
      <p:grpSp>
        <p:nvGrpSpPr>
          <p:cNvPr id="2" name="Group 15"/>
          <p:cNvGrpSpPr/>
          <p:nvPr/>
        </p:nvGrpSpPr>
        <p:grpSpPr>
          <a:xfrm>
            <a:off x="0" y="0"/>
            <a:ext cx="9144000" cy="757238"/>
            <a:chOff x="0" y="0"/>
            <a:chExt cx="9144000" cy="757238"/>
          </a:xfrm>
        </p:grpSpPr>
        <p:pic>
          <p:nvPicPr>
            <p:cNvPr id="17" name="Picture 16" descr="2c CSLogo_bk.jpg"/>
            <p:cNvPicPr>
              <a:picLocks noChangeAspect="1"/>
            </p:cNvPicPr>
            <p:nvPr userDrawn="1"/>
          </p:nvPicPr>
          <p:blipFill>
            <a:blip r:embed="rId14" cstate="email"/>
            <a:stretch>
              <a:fillRect/>
            </a:stretch>
          </p:blipFill>
          <p:spPr>
            <a:xfrm>
              <a:off x="7843838" y="195263"/>
              <a:ext cx="1132904" cy="329375"/>
            </a:xfrm>
            <a:prstGeom prst="rect">
              <a:avLst/>
            </a:prstGeom>
          </p:spPr>
        </p:pic>
        <p:grpSp>
          <p:nvGrpSpPr>
            <p:cNvPr id="3" name="Group 14"/>
            <p:cNvGrpSpPr/>
            <p:nvPr userDrawn="1"/>
          </p:nvGrpSpPr>
          <p:grpSpPr>
            <a:xfrm>
              <a:off x="0" y="0"/>
              <a:ext cx="9144000" cy="757238"/>
              <a:chOff x="0" y="0"/>
              <a:chExt cx="9144000" cy="757238"/>
            </a:xfrm>
          </p:grpSpPr>
          <p:sp>
            <p:nvSpPr>
              <p:cNvPr id="19" name="Rectangle 17"/>
              <p:cNvSpPr>
                <a:spLocks noChangeArrowheads="1"/>
              </p:cNvSpPr>
              <p:nvPr userDrawn="1"/>
            </p:nvSpPr>
            <p:spPr bwMode="auto">
              <a:xfrm flipH="1">
                <a:off x="0" y="0"/>
                <a:ext cx="7686675" cy="757238"/>
              </a:xfrm>
              <a:prstGeom prst="rect">
                <a:avLst/>
              </a:prstGeom>
              <a:solidFill>
                <a:srgbClr val="D9D9D9"/>
              </a:solidFill>
              <a:ln w="9525">
                <a:noFill/>
                <a:miter lim="800000"/>
                <a:headEnd/>
                <a:tailEnd/>
              </a:ln>
              <a:effectLst/>
            </p:spPr>
            <p:txBody>
              <a:bodyPr wrap="none" lIns="90000" tIns="46800" rIns="90000" bIns="46800" anchor="ctr"/>
              <a:lstStyle/>
              <a:p>
                <a:endParaRPr lang="en-US"/>
              </a:p>
            </p:txBody>
          </p:sp>
          <p:sp>
            <p:nvSpPr>
              <p:cNvPr id="20" name="Rectangle 18"/>
              <p:cNvSpPr>
                <a:spLocks noChangeArrowheads="1"/>
              </p:cNvSpPr>
              <p:nvPr userDrawn="1"/>
            </p:nvSpPr>
            <p:spPr bwMode="auto">
              <a:xfrm>
                <a:off x="0" y="638174"/>
                <a:ext cx="9144000" cy="119063"/>
              </a:xfrm>
              <a:prstGeom prst="rect">
                <a:avLst/>
              </a:prstGeom>
              <a:solidFill>
                <a:srgbClr val="B3B3B3"/>
              </a:solidFill>
              <a:ln w="9525">
                <a:noFill/>
                <a:miter lim="800000"/>
                <a:headEnd/>
                <a:tailEnd/>
              </a:ln>
              <a:effectLst/>
            </p:spPr>
            <p:txBody>
              <a:bodyPr wrap="none" anchor="ctr"/>
              <a:lstStyle/>
              <a:p>
                <a:endParaRPr lang="en-US"/>
              </a:p>
            </p:txBody>
          </p:sp>
          <p:sp>
            <p:nvSpPr>
              <p:cNvPr id="21" name="Rectangle 23"/>
              <p:cNvSpPr>
                <a:spLocks noChangeArrowheads="1"/>
              </p:cNvSpPr>
              <p:nvPr userDrawn="1"/>
            </p:nvSpPr>
            <p:spPr bwMode="auto">
              <a:xfrm>
                <a:off x="7681913" y="635000"/>
                <a:ext cx="1462087" cy="122238"/>
              </a:xfrm>
              <a:prstGeom prst="rect">
                <a:avLst/>
              </a:prstGeom>
              <a:solidFill>
                <a:srgbClr val="FD0014"/>
              </a:solidFill>
              <a:ln w="9525">
                <a:noFill/>
                <a:miter lim="800000"/>
                <a:headEnd/>
                <a:tailEnd/>
              </a:ln>
              <a:effectLst/>
            </p:spPr>
            <p:txBody>
              <a:bodyPr wrap="none" anchor="ctr"/>
              <a:lstStyle/>
              <a:p>
                <a:endParaRPr lang="en-US"/>
              </a:p>
            </p:txBody>
          </p:sp>
        </p:gr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DA40E8-2DBD-419D-AB82-594930159CB2}" type="datetimeFigureOut">
              <a:rPr lang="en-US" smtClean="0"/>
              <a:pPr/>
              <a:t>8/11/13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28CBA-9237-4F31-A44D-48460115D2BC}" type="slidenum">
              <a:rPr lang="en-US" smtClean="0"/>
              <a:pPr/>
              <a:t>‹#›</a:t>
            </a:fld>
            <a:endParaRPr lang="en-US"/>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3496632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4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8.gif"/><Relationship Id="rId1" Type="http://schemas.openxmlformats.org/officeDocument/2006/relationships/slideLayout" Target="../slideLayouts/slideLayout4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16.jpeg"/><Relationship Id="rId12" Type="http://schemas.openxmlformats.org/officeDocument/2006/relationships/image" Target="../media/image17.gif"/><Relationship Id="rId13" Type="http://schemas.openxmlformats.org/officeDocument/2006/relationships/image" Target="../media/image18.jpeg"/><Relationship Id="rId14" Type="http://schemas.openxmlformats.org/officeDocument/2006/relationships/image" Target="../media/image19.jpeg"/><Relationship Id="rId15" Type="http://schemas.openxmlformats.org/officeDocument/2006/relationships/image" Target="../media/image20.png"/><Relationship Id="rId16" Type="http://schemas.openxmlformats.org/officeDocument/2006/relationships/image" Target="../media/image21.png"/><Relationship Id="rId17" Type="http://schemas.openxmlformats.org/officeDocument/2006/relationships/image" Target="../media/image22.jpeg"/><Relationship Id="rId1" Type="http://schemas.openxmlformats.org/officeDocument/2006/relationships/slideLayout" Target="../slideLayouts/slideLayout40.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image" Target="../media/image9.jpeg"/><Relationship Id="rId5" Type="http://schemas.openxmlformats.org/officeDocument/2006/relationships/image" Target="../media/image10.pn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gif"/><Relationship Id="rId9" Type="http://schemas.openxmlformats.org/officeDocument/2006/relationships/image" Target="../media/image14.jpeg"/><Relationship Id="rId10"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jpeg"/><Relationship Id="rId5" Type="http://schemas.openxmlformats.org/officeDocument/2006/relationships/image" Target="../media/image23.gif"/><Relationship Id="rId6" Type="http://schemas.openxmlformats.org/officeDocument/2006/relationships/image" Target="../media/image24.gif"/><Relationship Id="rId7" Type="http://schemas.openxmlformats.org/officeDocument/2006/relationships/image" Target="../media/image25.gif"/><Relationship Id="rId1" Type="http://schemas.openxmlformats.org/officeDocument/2006/relationships/slideLayout" Target="../slideLayouts/slideLayout4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6.jpeg"/><Relationship Id="rId3"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gif"/><Relationship Id="rId5" Type="http://schemas.openxmlformats.org/officeDocument/2006/relationships/image" Target="../media/image30.gif"/><Relationship Id="rId6" Type="http://schemas.openxmlformats.org/officeDocument/2006/relationships/image" Target="../media/image6.jpeg"/><Relationship Id="rId1" Type="http://schemas.openxmlformats.org/officeDocument/2006/relationships/slideLayout" Target="../slideLayouts/slideLayout40.xml"/><Relationship Id="rId2" Type="http://schemas.openxmlformats.org/officeDocument/2006/relationships/image" Target="../media/image27.gif"/></Relationships>
</file>

<file path=ppt/slides/_rels/slide8.xml.rels><?xml version="1.0" encoding="UTF-8" standalone="yes"?>
<Relationships xmlns="http://schemas.openxmlformats.org/package/2006/relationships"><Relationship Id="rId3" Type="http://schemas.openxmlformats.org/officeDocument/2006/relationships/image" Target="../media/image31.gif"/><Relationship Id="rId4" Type="http://schemas.openxmlformats.org/officeDocument/2006/relationships/image" Target="../media/image32.gif"/><Relationship Id="rId5" Type="http://schemas.openxmlformats.org/officeDocument/2006/relationships/image" Target="../media/image28.png"/><Relationship Id="rId6" Type="http://schemas.openxmlformats.org/officeDocument/2006/relationships/image" Target="../media/image33.gif"/><Relationship Id="rId7" Type="http://schemas.openxmlformats.org/officeDocument/2006/relationships/image" Target="../media/image34.gif"/><Relationship Id="rId8" Type="http://schemas.openxmlformats.org/officeDocument/2006/relationships/image" Target="../media/image27.gif"/><Relationship Id="rId9" Type="http://schemas.openxmlformats.org/officeDocument/2006/relationships/image" Target="../media/image30.gif"/><Relationship Id="rId1" Type="http://schemas.openxmlformats.org/officeDocument/2006/relationships/slideLayout" Target="../slideLayouts/slideLayout40.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35.gif"/><Relationship Id="rId1" Type="http://schemas.openxmlformats.org/officeDocument/2006/relationships/slideLayout" Target="../slideLayouts/slideLayout40.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27.gif"/><Relationship Id="rId5" Type="http://schemas.openxmlformats.org/officeDocument/2006/relationships/image" Target="../media/image28.png"/><Relationship Id="rId6" Type="http://schemas.openxmlformats.org/officeDocument/2006/relationships/image" Target="../media/image29.gif"/><Relationship Id="rId7" Type="http://schemas.openxmlformats.org/officeDocument/2006/relationships/image" Target="../media/image30.gif"/><Relationship Id="rId1" Type="http://schemas.openxmlformats.org/officeDocument/2006/relationships/slideLayout" Target="../slideLayouts/slideLayout40.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6.jpeg"/><Relationship Id="rId3"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gif"/><Relationship Id="rId1" Type="http://schemas.openxmlformats.org/officeDocument/2006/relationships/slideLayout" Target="../slideLayouts/slideLayout40.xml"/><Relationship Id="rId2"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7" Type="http://schemas.openxmlformats.org/officeDocument/2006/relationships/image" Target="../media/image27.gif"/><Relationship Id="rId1" Type="http://schemas.openxmlformats.org/officeDocument/2006/relationships/slideLayout" Target="../slideLayouts/slideLayout40.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43.wmf"/><Relationship Id="rId4" Type="http://schemas.openxmlformats.org/officeDocument/2006/relationships/image" Target="../media/image44.png"/><Relationship Id="rId1" Type="http://schemas.openxmlformats.org/officeDocument/2006/relationships/slideLayout" Target="../slideLayouts/slideLayout40.xml"/><Relationship Id="rId2"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jpe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49.png"/><Relationship Id="rId1" Type="http://schemas.openxmlformats.org/officeDocument/2006/relationships/slideLayout" Target="../slideLayouts/slideLayout40.xml"/><Relationship Id="rId2"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50.jpeg"/><Relationship Id="rId3" Type="http://schemas.openxmlformats.org/officeDocument/2006/relationships/image" Target="../media/image5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 Id="rId3" Type="http://schemas.openxmlformats.org/officeDocument/2006/relationships/image" Target="../media/image5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 Id="rId3"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 Id="rId3"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 Id="rId3" Type="http://schemas.openxmlformats.org/officeDocument/2006/relationships/image" Target="../media/image6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 Id="rId3" Type="http://schemas.openxmlformats.org/officeDocument/2006/relationships/image" Target="../media/image6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hyperlink" Target="http://www.secureagent.com/" TargetMode="External"/><Relationship Id="rId5" Type="http://schemas.openxmlformats.org/officeDocument/2006/relationships/hyperlink" Target="mailto:john.sawyer@mail.SecureAgent.com" TargetMode="External"/><Relationship Id="rId1" Type="http://schemas.openxmlformats.org/officeDocument/2006/relationships/slideLayout" Target="../slideLayouts/slideLayout40.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bwMode="auto">
          <a:xfrm>
            <a:off x="76200" y="1219200"/>
            <a:ext cx="8991600" cy="5486400"/>
          </a:xfrm>
          <a:prstGeom prst="rect">
            <a:avLst/>
          </a:prstGeom>
          <a:solidFill>
            <a:schemeClr val="tx2">
              <a:lumMod val="60000"/>
              <a:lumOff val="40000"/>
            </a:schemeClr>
          </a:solidFill>
          <a:ln w="9525" cap="flat" cmpd="sng" algn="ctr">
            <a:solidFill>
              <a:srgbClr val="000000"/>
            </a:solidFill>
            <a:prstDash val="solid"/>
            <a:round/>
            <a:headEnd type="none" w="med" len="med"/>
            <a:tailEnd type="none" w="med" len="med"/>
          </a:ln>
          <a:effectLst/>
          <a:scene3d>
            <a:camera prst="orthographicFront"/>
            <a:lightRig rig="threePt" dir="t"/>
          </a:scene3d>
          <a:sp3d extrusionH="120650" contourW="12700" prstMaterial="powder">
            <a:bevelT w="527050" h="285750" prst="angle"/>
            <a:bevelB w="444500" h="266700" prst="angle"/>
            <a:extrusionClr>
              <a:schemeClr val="accent4"/>
            </a:extrusionClr>
            <a:contourClr>
              <a:schemeClr val="accent4"/>
            </a:contourClr>
          </a:sp3d>
        </p:spPr>
        <p:txBody>
          <a:bodyPr vert="horz" wrap="square" lIns="91440" tIns="45720" rIns="91440" bIns="45720" numCol="1" rtlCol="0" anchor="t" anchorCtr="0" compatLnSpc="1">
            <a:prstTxWarp prst="textNoShape">
              <a:avLst/>
            </a:prstTxWarp>
          </a:bodyPr>
          <a:lstStyle/>
          <a:p>
            <a:pPr marL="381000" indent="-381000" fontAlgn="base">
              <a:spcBef>
                <a:spcPct val="20000"/>
              </a:spcBef>
              <a:spcAft>
                <a:spcPct val="0"/>
              </a:spcAft>
              <a:buFontTx/>
              <a:buChar char="•"/>
              <a:tabLst>
                <a:tab pos="2246313" algn="l"/>
                <a:tab pos="2514600" algn="l"/>
              </a:tabLst>
            </a:pPr>
            <a:endParaRPr kumimoji="1" lang="en-US" sz="1600" smtClean="0">
              <a:solidFill>
                <a:srgbClr val="333333"/>
              </a:solidFill>
              <a:latin typeface="Arial" charset="0"/>
            </a:endParaRPr>
          </a:p>
        </p:txBody>
      </p:sp>
      <p:sp>
        <p:nvSpPr>
          <p:cNvPr id="8" name="TextBox 7"/>
          <p:cNvSpPr txBox="1"/>
          <p:nvPr/>
        </p:nvSpPr>
        <p:spPr>
          <a:xfrm>
            <a:off x="914400" y="1688842"/>
            <a:ext cx="7391400" cy="4965462"/>
          </a:xfrm>
          <a:prstGeom prst="rect">
            <a:avLst/>
          </a:prstGeom>
          <a:noFill/>
          <a:ln>
            <a:noFill/>
          </a:ln>
        </p:spPr>
        <p:txBody>
          <a:bodyPr wrap="square" rtlCol="0">
            <a:spAutoFit/>
          </a:bodyPr>
          <a:lstStyle/>
          <a:p>
            <a:pPr algn="ctr"/>
            <a:r>
              <a:rPr lang="en-US" sz="47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SecureAgent VTL and Customer Experience</a:t>
            </a:r>
            <a:endParaRPr lang="en-US" sz="32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endParaRPr>
          </a:p>
          <a:p>
            <a:pPr algn="ctr">
              <a:lnSpc>
                <a:spcPts val="4660"/>
              </a:lnSpc>
            </a:pPr>
            <a:r>
              <a:rPr lang="en-US" sz="48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Share - Boston</a:t>
            </a:r>
            <a:endParaRPr lang="en-US" sz="14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endParaRPr>
          </a:p>
          <a:p>
            <a:pPr algn="ctr">
              <a:lnSpc>
                <a:spcPts val="4660"/>
              </a:lnSpc>
            </a:pPr>
            <a:r>
              <a:rPr lang="en-US" sz="28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By</a:t>
            </a:r>
          </a:p>
          <a:p>
            <a:pPr algn="ctr"/>
            <a:endParaRPr lang="en-US" sz="14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endParaRPr>
          </a:p>
          <a:p>
            <a:pPr algn="ctr">
              <a:lnSpc>
                <a:spcPts val="2600"/>
              </a:lnSpc>
            </a:pPr>
            <a:r>
              <a:rPr lang="en-US" sz="40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John Sawyer &amp; John Waldron</a:t>
            </a:r>
          </a:p>
          <a:p>
            <a:pPr algn="ctr">
              <a:lnSpc>
                <a:spcPts val="2600"/>
              </a:lnSpc>
            </a:pPr>
            <a:r>
              <a:rPr lang="en-US" sz="28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SecureAgent                 Hastings Mutual</a:t>
            </a:r>
          </a:p>
          <a:p>
            <a:pPr algn="ctr"/>
            <a:r>
              <a:rPr lang="en-US" sz="40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rPr>
              <a:t> August 12, 2013</a:t>
            </a:r>
          </a:p>
          <a:p>
            <a:pPr algn="ctr"/>
            <a:endParaRPr lang="en-US" sz="4700" b="1" dirty="0" smtClean="0">
              <a:ln>
                <a:noFill/>
                <a:prstDash val="solid"/>
              </a:ln>
              <a:solidFill>
                <a:srgbClr val="0070C0"/>
              </a:solidFill>
              <a:effectLst>
                <a:outerShdw blurRad="50800" dist="38100" algn="l" rotWithShape="0">
                  <a:srgbClr val="000000">
                    <a:lumMod val="65000"/>
                    <a:lumOff val="35000"/>
                    <a:alpha val="40000"/>
                  </a:srgbClr>
                </a:outerShdw>
              </a:effectLst>
              <a:uFill>
                <a:solidFill>
                  <a:srgbClr val="FFFFFF"/>
                </a:solidFill>
              </a:uFill>
              <a:latin typeface="Calibri" pitchFamily="34" charset="0"/>
            </a:endParaRPr>
          </a:p>
        </p:txBody>
      </p:sp>
      <p:pic>
        <p:nvPicPr>
          <p:cNvPr id="2" name="Picture 1"/>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419842469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7170" name="Rectangle 6"/>
          <p:cNvSpPr>
            <a:spLocks noChangeArrowheads="1"/>
          </p:cNvSpPr>
          <p:nvPr/>
        </p:nvSpPr>
        <p:spPr bwMode="auto">
          <a:xfrm>
            <a:off x="-511175" y="4067175"/>
            <a:ext cx="184150" cy="396875"/>
          </a:xfrm>
          <a:prstGeom prst="rect">
            <a:avLst/>
          </a:prstGeom>
          <a:noFill/>
          <a:ln w="9525">
            <a:noFill/>
            <a:miter lim="800000"/>
            <a:headEnd/>
            <a:tailEnd/>
          </a:ln>
        </p:spPr>
        <p:txBody>
          <a:bodyPr wrap="none">
            <a:spAutoFit/>
          </a:bodyPr>
          <a:lstStyle/>
          <a:p>
            <a:pPr eaLnBrk="0" hangingPunct="0"/>
            <a:endParaRPr lang="en-US" sz="2000">
              <a:solidFill>
                <a:srgbClr val="000000"/>
              </a:solidFill>
            </a:endParaRPr>
          </a:p>
        </p:txBody>
      </p:sp>
      <p:sp>
        <p:nvSpPr>
          <p:cNvPr id="2" name="TextBox 1"/>
          <p:cNvSpPr txBox="1"/>
          <p:nvPr/>
        </p:nvSpPr>
        <p:spPr>
          <a:xfrm>
            <a:off x="-76200" y="344269"/>
            <a:ext cx="3657600" cy="646331"/>
          </a:xfrm>
          <a:prstGeom prst="rect">
            <a:avLst/>
          </a:prstGeom>
          <a:noFill/>
        </p:spPr>
        <p:txBody>
          <a:bodyPr wrap="square" rtlCol="0">
            <a:spAutoFit/>
          </a:bodyPr>
          <a:lstStyle/>
          <a:p>
            <a:r>
              <a:rPr lang="en-US" sz="3600" b="1" dirty="0" smtClean="0">
                <a:solidFill>
                  <a:srgbClr val="000000"/>
                </a:solidFill>
                <a:effectLst>
                  <a:outerShdw blurRad="38100" dist="38100" dir="2700000" algn="tl">
                    <a:srgbClr val="000000">
                      <a:alpha val="43137"/>
                    </a:srgbClr>
                  </a:outerShdw>
                </a:effectLst>
                <a:latin typeface="Calibri" pitchFamily="34" charset="0"/>
                <a:cs typeface="Calibri" pitchFamily="34" charset="0"/>
              </a:rPr>
              <a:t>Agenda</a:t>
            </a:r>
            <a:endParaRPr lang="en-US" sz="3600" b="1" dirty="0">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3075" name="Picture 3" descr="C:\Documents and Settings\Administrator\Local Settings\Temporary Internet Files\Content.IE5\W5EIJ3U4\MC900441328[1].png"/>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304800" y="-228600"/>
            <a:ext cx="8310573" cy="8310573"/>
          </a:xfrm>
          <a:prstGeom prst="rect">
            <a:avLst/>
          </a:prstGeom>
          <a:noFill/>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Lst>
        </p:spPr>
      </p:pic>
      <p:sp>
        <p:nvSpPr>
          <p:cNvPr id="7171" name="TextBox 4"/>
          <p:cNvSpPr txBox="1">
            <a:spLocks noChangeArrowheads="1"/>
          </p:cNvSpPr>
          <p:nvPr/>
        </p:nvSpPr>
        <p:spPr bwMode="auto">
          <a:xfrm>
            <a:off x="1676400" y="1643658"/>
            <a:ext cx="7929573" cy="3385542"/>
          </a:xfrm>
          <a:prstGeom prst="rect">
            <a:avLst/>
          </a:prstGeom>
          <a:noFill/>
          <a:ln w="9525">
            <a:noFill/>
            <a:miter lim="800000"/>
            <a:headEnd/>
            <a:tailEnd/>
          </a:ln>
          <a:effectLst>
            <a:outerShdw blurRad="12700" dist="25400" dir="2040000" sx="99000" sy="99000" algn="ctr" rotWithShape="0">
              <a:srgbClr val="000000">
                <a:alpha val="45000"/>
              </a:srgbClr>
            </a:outerShdw>
          </a:effectLst>
        </p:spPr>
        <p:txBody>
          <a:bodyPr wrap="square">
            <a:spAutoFit/>
          </a:bodyPr>
          <a:lstStyle/>
          <a:p>
            <a:pPr eaLnBrk="0" hangingPunct="0">
              <a:lnSpc>
                <a:spcPct val="150000"/>
              </a:lnSpc>
              <a:buClr>
                <a:srgbClr val="002060"/>
              </a:buClr>
              <a:buSzPct val="120000"/>
              <a:buFont typeface="Arial"/>
              <a:buChar char="•"/>
            </a:pPr>
            <a:r>
              <a:rPr lang="en-US" sz="2400" b="1" dirty="0" smtClean="0">
                <a:solidFill>
                  <a:srgbClr val="000000"/>
                </a:solidFill>
                <a:latin typeface="Calibri" charset="0"/>
                <a:cs typeface="Arial" charset="0"/>
              </a:rPr>
              <a:t>  Who is SecureAgent?</a:t>
            </a:r>
          </a:p>
          <a:p>
            <a:pPr eaLnBrk="0" hangingPunct="0">
              <a:lnSpc>
                <a:spcPct val="150000"/>
              </a:lnSpc>
              <a:buClr>
                <a:srgbClr val="002060"/>
              </a:buClr>
              <a:buSzPct val="120000"/>
              <a:buFont typeface="Arial" charset="0"/>
              <a:buChar char="•"/>
            </a:pPr>
            <a:r>
              <a:rPr lang="en-US" sz="2400" b="1" dirty="0" smtClean="0">
                <a:solidFill>
                  <a:srgbClr val="000000"/>
                </a:solidFill>
                <a:latin typeface="Calibri" charset="0"/>
                <a:cs typeface="Arial" charset="0"/>
              </a:rPr>
              <a:t>  SecureAgent Customers</a:t>
            </a:r>
          </a:p>
          <a:p>
            <a:pPr eaLnBrk="0" hangingPunct="0">
              <a:lnSpc>
                <a:spcPct val="150000"/>
              </a:lnSpc>
              <a:buClr>
                <a:srgbClr val="002060"/>
              </a:buClr>
              <a:buSzPct val="120000"/>
              <a:buFont typeface="Arial" charset="0"/>
              <a:buChar char="•"/>
            </a:pPr>
            <a:r>
              <a:rPr lang="en-US" sz="2400" b="1" dirty="0" smtClean="0">
                <a:solidFill>
                  <a:srgbClr val="000000"/>
                </a:solidFill>
                <a:latin typeface="Calibri" charset="0"/>
                <a:cs typeface="Arial" charset="0"/>
              </a:rPr>
              <a:t>  SecureAgent VTL &amp; Differentiators</a:t>
            </a:r>
          </a:p>
          <a:p>
            <a:pPr eaLnBrk="0" hangingPunct="0">
              <a:lnSpc>
                <a:spcPct val="150000"/>
              </a:lnSpc>
              <a:buClr>
                <a:srgbClr val="002060"/>
              </a:buClr>
              <a:buSzPct val="120000"/>
              <a:buFont typeface="Arial" charset="0"/>
              <a:buChar char="•"/>
            </a:pPr>
            <a:r>
              <a:rPr lang="en-US" sz="2400" b="1" dirty="0" smtClean="0">
                <a:solidFill>
                  <a:srgbClr val="000000"/>
                </a:solidFill>
                <a:latin typeface="Calibri" charset="0"/>
                <a:cs typeface="Arial" charset="0"/>
              </a:rPr>
              <a:t>  One Button Recovery</a:t>
            </a:r>
          </a:p>
          <a:p>
            <a:pPr eaLnBrk="0" hangingPunct="0">
              <a:lnSpc>
                <a:spcPct val="150000"/>
              </a:lnSpc>
              <a:buClr>
                <a:srgbClr val="002060"/>
              </a:buClr>
              <a:buSzPct val="120000"/>
              <a:buFont typeface="Arial" charset="0"/>
              <a:buChar char="•"/>
            </a:pPr>
            <a:r>
              <a:rPr lang="en-US" sz="2400" b="1" dirty="0" smtClean="0">
                <a:solidFill>
                  <a:srgbClr val="000000"/>
                </a:solidFill>
                <a:latin typeface="Calibri" charset="0"/>
                <a:cs typeface="Arial" charset="0"/>
              </a:rPr>
              <a:t>  Hastings Mutual Insurance Company</a:t>
            </a:r>
          </a:p>
          <a:p>
            <a:pPr eaLnBrk="0" hangingPunct="0">
              <a:lnSpc>
                <a:spcPct val="150000"/>
              </a:lnSpc>
              <a:buClr>
                <a:srgbClr val="002060"/>
              </a:buClr>
              <a:buSzPct val="120000"/>
              <a:buFont typeface="Arial" charset="0"/>
              <a:buChar char="•"/>
            </a:pPr>
            <a:r>
              <a:rPr lang="en-US" sz="2400" b="1" dirty="0" smtClean="0">
                <a:solidFill>
                  <a:srgbClr val="000000"/>
                </a:solidFill>
                <a:latin typeface="Calibri" charset="0"/>
                <a:cs typeface="Arial" charset="0"/>
              </a:rPr>
              <a:t>  Customer Experience</a:t>
            </a:r>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2599694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wipe(down)">
                                      <p:cBhvr>
                                        <p:cTn id="7" dur="500"/>
                                        <p:tgtEl>
                                          <p:spTgt spid="7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wipe(down)">
                                      <p:cBhvr>
                                        <p:cTn id="12" dur="5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wipe(down)">
                                      <p:cBhvr>
                                        <p:cTn id="17" dur="5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wipe(down)">
                                      <p:cBhvr>
                                        <p:cTn id="22" dur="500"/>
                                        <p:tgtEl>
                                          <p:spTgt spid="71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wipe(down)">
                                      <p:cBhvr>
                                        <p:cTn id="27"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9218" name="Rectangle 6"/>
          <p:cNvSpPr>
            <a:spLocks noChangeArrowheads="1"/>
          </p:cNvSpPr>
          <p:nvPr/>
        </p:nvSpPr>
        <p:spPr bwMode="auto">
          <a:xfrm>
            <a:off x="-511175" y="4067175"/>
            <a:ext cx="184150" cy="396875"/>
          </a:xfrm>
          <a:prstGeom prst="rect">
            <a:avLst/>
          </a:prstGeom>
          <a:noFill/>
          <a:ln w="9525">
            <a:noFill/>
            <a:miter lim="800000"/>
            <a:headEnd/>
            <a:tailEnd/>
          </a:ln>
        </p:spPr>
        <p:txBody>
          <a:bodyPr wrap="none">
            <a:spAutoFit/>
          </a:bodyPr>
          <a:lstStyle/>
          <a:p>
            <a:pPr eaLnBrk="0" hangingPunct="0"/>
            <a:endParaRPr lang="en-US" sz="2000"/>
          </a:p>
        </p:txBody>
      </p:sp>
      <p:sp>
        <p:nvSpPr>
          <p:cNvPr id="9222" name="Text Box 5"/>
          <p:cNvSpPr txBox="1">
            <a:spLocks noChangeArrowheads="1"/>
          </p:cNvSpPr>
          <p:nvPr/>
        </p:nvSpPr>
        <p:spPr bwMode="auto">
          <a:xfrm>
            <a:off x="4571999" y="1225358"/>
            <a:ext cx="4340773" cy="3346642"/>
          </a:xfrm>
          <a:prstGeom prst="rect">
            <a:avLst/>
          </a:prstGeom>
          <a:noFill/>
          <a:ln w="9525">
            <a:noFill/>
            <a:miter lim="800000"/>
            <a:headEnd/>
            <a:tailEnd/>
          </a:ln>
        </p:spPr>
        <p:txBody>
          <a:bodyPr wrap="square">
            <a:spAutoFit/>
          </a:bodyPr>
          <a:lstStyle/>
          <a:p>
            <a:pPr eaLnBrk="0" hangingPunct="0">
              <a:lnSpc>
                <a:spcPts val="2300"/>
              </a:lnSpc>
              <a:buNone/>
            </a:pPr>
            <a:r>
              <a:rPr lang="en-US" sz="2300" dirty="0" smtClean="0">
                <a:solidFill>
                  <a:srgbClr val="0D0D0D"/>
                </a:solidFill>
                <a:latin typeface="Calibri" charset="0"/>
                <a:cs typeface="Arial" charset="0"/>
              </a:rPr>
              <a:t>SecureAgent products and VTL enjoy patent protections in the US and Europe.  It’s not just another VTL.</a:t>
            </a:r>
            <a:br>
              <a:rPr lang="en-US" sz="2300" dirty="0" smtClean="0">
                <a:solidFill>
                  <a:srgbClr val="0D0D0D"/>
                </a:solidFill>
                <a:latin typeface="Calibri" charset="0"/>
                <a:cs typeface="Arial" charset="0"/>
              </a:rPr>
            </a:br>
            <a:endParaRPr lang="en-US" sz="2300" dirty="0" smtClean="0">
              <a:latin typeface="Calibri" pitchFamily="34" charset="0"/>
            </a:endParaRPr>
          </a:p>
          <a:p>
            <a:pPr eaLnBrk="0" hangingPunct="0">
              <a:lnSpc>
                <a:spcPts val="2300"/>
              </a:lnSpc>
              <a:buNone/>
            </a:pPr>
            <a:r>
              <a:rPr lang="en-US" sz="2300" dirty="0" smtClean="0">
                <a:latin typeface="Calibri" pitchFamily="34" charset="0"/>
              </a:rPr>
              <a:t>It’s a Managed Recovery Suite that uses </a:t>
            </a:r>
            <a:r>
              <a:rPr lang="en-US" sz="2300" dirty="0" err="1" smtClean="0">
                <a:latin typeface="Calibri" pitchFamily="34" charset="0"/>
              </a:rPr>
              <a:t>VTL(s</a:t>
            </a:r>
            <a:r>
              <a:rPr lang="en-US" sz="2300" dirty="0" smtClean="0">
                <a:latin typeface="Calibri" pitchFamily="34" charset="0"/>
              </a:rPr>
              <a:t>) with HDS disk</a:t>
            </a:r>
            <a:r>
              <a:rPr lang="en-US" sz="2300" dirty="0" smtClean="0">
                <a:solidFill>
                  <a:srgbClr val="0D0D0D"/>
                </a:solidFill>
                <a:latin typeface="Calibri" pitchFamily="34" charset="0"/>
                <a:cs typeface="Arial" charset="0"/>
              </a:rPr>
              <a:t> to provide:</a:t>
            </a:r>
          </a:p>
          <a:p>
            <a:pPr eaLnBrk="0" hangingPunct="0">
              <a:lnSpc>
                <a:spcPts val="2300"/>
              </a:lnSpc>
              <a:buNone/>
            </a:pPr>
            <a:endParaRPr lang="en-US" sz="2300" dirty="0" smtClean="0">
              <a:solidFill>
                <a:srgbClr val="0D0D0D"/>
              </a:solidFill>
              <a:latin typeface="Calibri" pitchFamily="34" charset="0"/>
              <a:cs typeface="Arial" charset="0"/>
            </a:endParaRPr>
          </a:p>
          <a:p>
            <a:pPr eaLnBrk="0" hangingPunct="0">
              <a:lnSpc>
                <a:spcPts val="2300"/>
              </a:lnSpc>
              <a:buNone/>
            </a:pPr>
            <a:endParaRPr lang="en-US" sz="2300" dirty="0" smtClean="0">
              <a:solidFill>
                <a:srgbClr val="0D0D0D"/>
              </a:solidFill>
              <a:latin typeface="Calibri" charset="0"/>
              <a:cs typeface="Arial" charset="0"/>
            </a:endParaRPr>
          </a:p>
          <a:p>
            <a:pPr lvl="1" eaLnBrk="0" hangingPunct="0">
              <a:lnSpc>
                <a:spcPts val="2300"/>
              </a:lnSpc>
              <a:buNone/>
            </a:pPr>
            <a:endParaRPr lang="en-US" sz="2300" dirty="0" smtClean="0">
              <a:solidFill>
                <a:srgbClr val="0D0D0D"/>
              </a:solidFill>
              <a:latin typeface="Calibri" charset="0"/>
              <a:cs typeface="Arial" charset="0"/>
            </a:endParaRPr>
          </a:p>
        </p:txBody>
      </p:sp>
      <p:grpSp>
        <p:nvGrpSpPr>
          <p:cNvPr id="2" name="Group 8"/>
          <p:cNvGrpSpPr/>
          <p:nvPr/>
        </p:nvGrpSpPr>
        <p:grpSpPr>
          <a:xfrm>
            <a:off x="152400" y="1295400"/>
            <a:ext cx="4124325" cy="5055306"/>
            <a:chOff x="251106" y="1890999"/>
            <a:chExt cx="4124325" cy="4886480"/>
          </a:xfrm>
        </p:grpSpPr>
        <p:sp>
          <p:nvSpPr>
            <p:cNvPr id="6" name="TextBox 5"/>
            <p:cNvSpPr txBox="1"/>
            <p:nvPr/>
          </p:nvSpPr>
          <p:spPr bwMode="ltGray">
            <a:xfrm>
              <a:off x="251106" y="2652999"/>
              <a:ext cx="4121198" cy="4124480"/>
            </a:xfrm>
            <a:prstGeom prst="rect">
              <a:avLst/>
            </a:prstGeom>
            <a:solidFill>
              <a:srgbClr val="DDDDDD"/>
            </a:solidFill>
            <a:ln>
              <a:noFill/>
            </a:ln>
          </p:spPr>
          <p:txBody>
            <a:bodyPr wrap="square">
              <a:spAutoFit/>
            </a:bodyPr>
            <a:lstStyle/>
            <a:p>
              <a:pPr lvl="1" indent="-274320">
                <a:lnSpc>
                  <a:spcPts val="1800"/>
                </a:lnSpc>
                <a:buClr>
                  <a:srgbClr val="FF0000"/>
                </a:buClr>
                <a:buNone/>
              </a:pPr>
              <a:endParaRPr dirty="0"/>
            </a:p>
            <a:p>
              <a:pPr lvl="1" indent="-274320">
                <a:lnSpc>
                  <a:spcPts val="2680"/>
                </a:lnSpc>
                <a:spcBef>
                  <a:spcPts val="200"/>
                </a:spcBef>
                <a:spcAft>
                  <a:spcPts val="1000"/>
                </a:spcAft>
                <a:buFont typeface="Arial" charset="0"/>
                <a:buChar char="•"/>
              </a:pPr>
              <a:r>
                <a:rPr lang="en-US" sz="2400" dirty="0" smtClean="0">
                  <a:solidFill>
                    <a:srgbClr val="0D0D0D"/>
                  </a:solidFill>
                  <a:latin typeface="Calibri" charset="0"/>
                  <a:cs typeface="Arial" charset="0"/>
                </a:rPr>
                <a:t>Privately Held</a:t>
              </a:r>
            </a:p>
            <a:p>
              <a:pPr lvl="1" indent="-274320">
                <a:lnSpc>
                  <a:spcPts val="2080"/>
                </a:lnSpc>
                <a:spcBef>
                  <a:spcPts val="500"/>
                </a:spcBef>
                <a:spcAft>
                  <a:spcPts val="1000"/>
                </a:spcAft>
                <a:buFont typeface="Arial" charset="0"/>
                <a:buChar char="•"/>
              </a:pPr>
              <a:r>
                <a:rPr lang="en-US" sz="2400" b="0" dirty="0" smtClean="0">
                  <a:solidFill>
                    <a:srgbClr val="0D0D0D"/>
                  </a:solidFill>
                  <a:latin typeface="Calibri" charset="0"/>
                  <a:cs typeface="Arial" charset="0"/>
                </a:rPr>
                <a:t>More than 25 years experience in the Industry</a:t>
              </a:r>
            </a:p>
            <a:p>
              <a:pPr lvl="1" indent="-274320">
                <a:lnSpc>
                  <a:spcPts val="2380"/>
                </a:lnSpc>
                <a:spcBef>
                  <a:spcPts val="500"/>
                </a:spcBef>
                <a:spcAft>
                  <a:spcPts val="1000"/>
                </a:spcAft>
                <a:buFont typeface="Arial" charset="0"/>
                <a:buChar char="•"/>
              </a:pPr>
              <a:r>
                <a:rPr lang="en-US" sz="2400" b="0" dirty="0" smtClean="0">
                  <a:solidFill>
                    <a:srgbClr val="0D0D0D"/>
                  </a:solidFill>
                  <a:latin typeface="Calibri" charset="0"/>
                  <a:cs typeface="Arial" charset="0"/>
                </a:rPr>
                <a:t>Offices in Zurich, Stuttgart,        </a:t>
              </a:r>
              <a:r>
                <a:rPr lang="en-US" sz="2400" dirty="0" smtClean="0">
                  <a:solidFill>
                    <a:srgbClr val="0D0D0D"/>
                  </a:solidFill>
                  <a:latin typeface="Calibri" charset="0"/>
                  <a:cs typeface="Arial" charset="0"/>
                </a:rPr>
                <a:t>New York</a:t>
              </a:r>
              <a:r>
                <a:rPr lang="en-US" sz="2400" b="0" dirty="0" smtClean="0">
                  <a:solidFill>
                    <a:srgbClr val="0D0D0D"/>
                  </a:solidFill>
                  <a:latin typeface="Calibri" charset="0"/>
                  <a:cs typeface="Arial" charset="0"/>
                </a:rPr>
                <a:t>, </a:t>
              </a:r>
              <a:r>
                <a:rPr lang="en-US" sz="2400" dirty="0" smtClean="0">
                  <a:solidFill>
                    <a:srgbClr val="0D0D0D"/>
                  </a:solidFill>
                  <a:latin typeface="Calibri" charset="0"/>
                  <a:cs typeface="Arial" charset="0"/>
                </a:rPr>
                <a:t>Tulsa, and FL.</a:t>
              </a:r>
              <a:endParaRPr lang="en-US" sz="2400" b="0" dirty="0" smtClean="0">
                <a:solidFill>
                  <a:srgbClr val="0D0D0D"/>
                </a:solidFill>
                <a:latin typeface="Calibri" charset="0"/>
                <a:cs typeface="Arial" charset="0"/>
              </a:endParaRPr>
            </a:p>
            <a:p>
              <a:pPr lvl="1" indent="-274320">
                <a:lnSpc>
                  <a:spcPts val="2180"/>
                </a:lnSpc>
                <a:spcBef>
                  <a:spcPts val="500"/>
                </a:spcBef>
                <a:spcAft>
                  <a:spcPts val="1000"/>
                </a:spcAft>
                <a:buFont typeface="Arial" charset="0"/>
                <a:buChar char="•"/>
              </a:pPr>
              <a:r>
                <a:rPr lang="en-US" sz="2400" dirty="0" smtClean="0">
                  <a:solidFill>
                    <a:srgbClr val="0D0D0D"/>
                  </a:solidFill>
                  <a:latin typeface="Calibri" charset="0"/>
                  <a:cs typeface="Arial" charset="0"/>
                </a:rPr>
                <a:t>Test Facilities in Oklahoma, Pennsylvania, and Zurich</a:t>
              </a:r>
              <a:endParaRPr lang="en-US" sz="2400" b="0" dirty="0" smtClean="0">
                <a:solidFill>
                  <a:srgbClr val="0D0D0D"/>
                </a:solidFill>
                <a:latin typeface="Arial" charset="0"/>
                <a:cs typeface="Arial" charset="0"/>
              </a:endParaRPr>
            </a:p>
            <a:p>
              <a:pPr lvl="1" indent="-274320">
                <a:lnSpc>
                  <a:spcPts val="2380"/>
                </a:lnSpc>
                <a:spcBef>
                  <a:spcPts val="500"/>
                </a:spcBef>
                <a:buFont typeface="Arial" charset="0"/>
                <a:buChar char="•"/>
              </a:pPr>
              <a:r>
                <a:rPr lang="en-US" sz="2400" b="0" dirty="0" smtClean="0">
                  <a:solidFill>
                    <a:srgbClr val="0D0D0D"/>
                  </a:solidFill>
                  <a:latin typeface="Calibri" charset="0"/>
                  <a:cs typeface="Arial" charset="0"/>
                </a:rPr>
                <a:t>Fortune </a:t>
              </a:r>
              <a:r>
                <a:rPr lang="en-US" sz="2400" b="0" dirty="0">
                  <a:solidFill>
                    <a:srgbClr val="0D0D0D"/>
                  </a:solidFill>
                  <a:latin typeface="Calibri" charset="0"/>
                  <a:cs typeface="Arial" charset="0"/>
                </a:rPr>
                <a:t>500 </a:t>
              </a:r>
              <a:r>
                <a:rPr lang="en-US" sz="2400" b="0" dirty="0" smtClean="0">
                  <a:solidFill>
                    <a:srgbClr val="0D0D0D"/>
                  </a:solidFill>
                  <a:latin typeface="Calibri" charset="0"/>
                  <a:cs typeface="Arial" charset="0"/>
                </a:rPr>
                <a:t>Customer  Base</a:t>
              </a:r>
            </a:p>
            <a:p>
              <a:pPr lvl="1" indent="-274320">
                <a:buClr>
                  <a:srgbClr val="FF0000"/>
                </a:buClr>
              </a:pPr>
              <a:endParaRPr lang="en-US" sz="2400" b="0" dirty="0" smtClean="0">
                <a:solidFill>
                  <a:srgbClr val="0D0D0D"/>
                </a:solidFill>
                <a:latin typeface="Calibri" charset="0"/>
                <a:cs typeface="Arial" charset="0"/>
              </a:endParaRPr>
            </a:p>
            <a:p>
              <a:pPr lvl="1" indent="-274320">
                <a:lnSpc>
                  <a:spcPts val="400"/>
                </a:lnSpc>
                <a:buClr>
                  <a:srgbClr val="FF0000"/>
                </a:buClr>
                <a:buNone/>
              </a:pPr>
              <a:endParaRPr lang="en-US" sz="2400" b="0" dirty="0">
                <a:solidFill>
                  <a:srgbClr val="0D0D0D"/>
                </a:solidFill>
                <a:latin typeface="Calibri" charset="0"/>
                <a:cs typeface="Arial" charset="0"/>
              </a:endParaRPr>
            </a:p>
          </p:txBody>
        </p:sp>
        <p:pic>
          <p:nvPicPr>
            <p:cNvPr id="56322" name="Picture 2" descr="Secure Agent Software"/>
            <p:cNvPicPr>
              <a:picLocks noChangeAspect="1" noChangeArrowheads="1"/>
            </p:cNvPicPr>
            <p:nvPr/>
          </p:nvPicPr>
          <p:blipFill>
            <a:blip r:embed="rId4" cstate="print"/>
            <a:srcRect/>
            <a:stretch>
              <a:fillRect/>
            </a:stretch>
          </p:blipFill>
          <p:spPr bwMode="auto">
            <a:xfrm>
              <a:off x="251106" y="1890999"/>
              <a:ext cx="4124325" cy="762000"/>
            </a:xfrm>
            <a:prstGeom prst="rect">
              <a:avLst/>
            </a:prstGeom>
            <a:noFill/>
          </p:spPr>
        </p:pic>
      </p:grpSp>
      <p:sp>
        <p:nvSpPr>
          <p:cNvPr id="8" name="TextBox 7"/>
          <p:cNvSpPr txBox="1"/>
          <p:nvPr/>
        </p:nvSpPr>
        <p:spPr>
          <a:xfrm>
            <a:off x="4572000" y="3352800"/>
            <a:ext cx="4267199" cy="3295346"/>
          </a:xfrm>
          <a:prstGeom prst="rect">
            <a:avLst/>
          </a:prstGeom>
          <a:noFill/>
        </p:spPr>
        <p:txBody>
          <a:bodyPr wrap="square" rtlCol="0">
            <a:spAutoFit/>
          </a:bodyPr>
          <a:lstStyle/>
          <a:p>
            <a:pPr eaLnBrk="0" hangingPunct="0">
              <a:lnSpc>
                <a:spcPts val="2300"/>
              </a:lnSpc>
              <a:buNone/>
            </a:pPr>
            <a:endParaRPr lang="en-US" sz="2300" dirty="0" smtClean="0">
              <a:solidFill>
                <a:srgbClr val="0D0D0D"/>
              </a:solidFill>
              <a:latin typeface="Calibri" charset="0"/>
              <a:cs typeface="Arial" charset="0"/>
            </a:endParaRP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Tape Replacement </a:t>
            </a: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VTL Replacement &amp; Migration</a:t>
            </a: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Multi-Platform Support</a:t>
            </a: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FIPS Compliant Security</a:t>
            </a: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Remote Business Continuity &amp; Disaster Recovery Tools</a:t>
            </a:r>
          </a:p>
          <a:p>
            <a:pPr lvl="1" indent="-274320" eaLnBrk="0" hangingPunct="0">
              <a:lnSpc>
                <a:spcPts val="2300"/>
              </a:lnSpc>
              <a:spcBef>
                <a:spcPts val="600"/>
              </a:spcBef>
              <a:buFont typeface="Arial" pitchFamily="34" charset="0"/>
              <a:buChar char="•"/>
            </a:pPr>
            <a:r>
              <a:rPr lang="en-US" sz="2300" dirty="0" smtClean="0">
                <a:solidFill>
                  <a:srgbClr val="0D0D0D"/>
                </a:solidFill>
                <a:latin typeface="Calibri" charset="0"/>
                <a:cs typeface="Arial" charset="0"/>
              </a:rPr>
              <a:t>One Button Recovery</a:t>
            </a:r>
          </a:p>
          <a:p>
            <a:pPr lvl="1" indent="-274320" eaLnBrk="0" hangingPunct="0">
              <a:lnSpc>
                <a:spcPts val="2300"/>
              </a:lnSpc>
            </a:pPr>
            <a:endParaRPr lang="en-US" sz="2300" dirty="0" smtClean="0">
              <a:solidFill>
                <a:srgbClr val="0D0D0D"/>
              </a:solidFill>
              <a:latin typeface="Calibri" charset="0"/>
              <a:cs typeface="Arial" charset="0"/>
            </a:endParaRPr>
          </a:p>
        </p:txBody>
      </p:sp>
      <p:sp>
        <p:nvSpPr>
          <p:cNvPr id="3" name="TextBox 2"/>
          <p:cNvSpPr txBox="1"/>
          <p:nvPr/>
        </p:nvSpPr>
        <p:spPr>
          <a:xfrm>
            <a:off x="-76200" y="304800"/>
            <a:ext cx="5562600" cy="923330"/>
          </a:xfrm>
          <a:prstGeom prst="rect">
            <a:avLst/>
          </a:prstGeom>
          <a:noFill/>
        </p:spPr>
        <p:txBody>
          <a:bodyPr wrap="square" rtlCol="0">
            <a:spAutoFit/>
          </a:bodyPr>
          <a:lstStyle/>
          <a:p>
            <a:pPr lvl="0" eaLnBrk="0" hangingPunct="0">
              <a:spcBef>
                <a:spcPct val="50000"/>
              </a:spcBef>
              <a:defRPr/>
            </a:pPr>
            <a:r>
              <a:rPr lang="en-US" sz="3600" b="1" dirty="0">
                <a:solidFill>
                  <a:srgbClr val="000000"/>
                </a:solidFill>
                <a:effectLst>
                  <a:outerShdw blurRad="38100" dist="38100" dir="2700000" algn="tl">
                    <a:srgbClr val="000000">
                      <a:alpha val="43137"/>
                    </a:srgbClr>
                  </a:outerShdw>
                </a:effectLst>
                <a:latin typeface="Calibri" pitchFamily="34" charset="0"/>
                <a:cs typeface="Arial" charset="0"/>
              </a:rPr>
              <a:t>Who is </a:t>
            </a:r>
            <a:r>
              <a:rPr lang="en-US" sz="3600" b="1" dirty="0" err="1">
                <a:solidFill>
                  <a:srgbClr val="000000"/>
                </a:solidFill>
                <a:effectLst>
                  <a:outerShdw blurRad="38100" dist="38100" dir="2700000" algn="tl">
                    <a:srgbClr val="000000">
                      <a:alpha val="43137"/>
                    </a:srgbClr>
                  </a:outerShdw>
                </a:effectLst>
                <a:latin typeface="Calibri" pitchFamily="34" charset="0"/>
                <a:cs typeface="Arial" charset="0"/>
              </a:rPr>
              <a:t>SecureAgent</a:t>
            </a:r>
            <a:r>
              <a:rPr lang="en-US" sz="3600" b="1" dirty="0">
                <a:solidFill>
                  <a:srgbClr val="000000"/>
                </a:solidFill>
                <a:effectLst>
                  <a:outerShdw blurRad="38100" dist="38100" dir="2700000" algn="tl">
                    <a:srgbClr val="000000">
                      <a:alpha val="43137"/>
                    </a:srgbClr>
                  </a:outerShdw>
                </a:effectLst>
                <a:latin typeface="Calibri" pitchFamily="34" charset="0"/>
                <a:cs typeface="Arial" charset="0"/>
              </a:rPr>
              <a:t>?</a:t>
            </a:r>
          </a:p>
          <a:p>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down)">
                                      <p:cBhvr>
                                        <p:cTn id="7" dur="500"/>
                                        <p:tgtEl>
                                          <p:spTgt spid="8">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wipe(down)">
                                      <p:cBhvr>
                                        <p:cTn id="10" dur="500"/>
                                        <p:tgtEl>
                                          <p:spTgt spid="8">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wipe(down)">
                                      <p:cBhvr>
                                        <p:cTn id="13" dur="500"/>
                                        <p:tgtEl>
                                          <p:spTgt spid="8">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wipe(down)">
                                      <p:cBhvr>
                                        <p:cTn id="16" dur="500"/>
                                        <p:tgtEl>
                                          <p:spTgt spid="8">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wipe(down)">
                                      <p:cBhvr>
                                        <p:cTn id="19" dur="500"/>
                                        <p:tgtEl>
                                          <p:spTgt spid="8">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wipe(down)">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1156698"/>
          </a:xfrm>
          <a:prstGeom prst="rect">
            <a:avLst/>
          </a:prstGeom>
        </p:spPr>
      </p:pic>
      <p:sp>
        <p:nvSpPr>
          <p:cNvPr id="22" name="Rectangle 21"/>
          <p:cNvSpPr/>
          <p:nvPr/>
        </p:nvSpPr>
        <p:spPr>
          <a:xfrm>
            <a:off x="-76200" y="436602"/>
            <a:ext cx="8001000" cy="553998"/>
          </a:xfrm>
          <a:prstGeom prst="rect">
            <a:avLst/>
          </a:prstGeom>
        </p:spPr>
        <p:txBody>
          <a:bodyPr wrap="square">
            <a:spAutoFit/>
          </a:bodyPr>
          <a:lstStyle/>
          <a:p>
            <a:pPr eaLnBrk="0" fontAlgn="auto" hangingPunct="0">
              <a:spcBef>
                <a:spcPct val="50000"/>
              </a:spcBef>
              <a:spcAft>
                <a:spcPts val="0"/>
              </a:spcAft>
              <a:buNone/>
              <a:defRPr/>
            </a:pPr>
            <a:r>
              <a:rPr lang="en-US" sz="2900" b="1" dirty="0" smtClean="0">
                <a:solidFill>
                  <a:schemeClr val="tx1"/>
                </a:solidFill>
                <a:effectLst>
                  <a:outerShdw blurRad="38100" dist="38100" dir="2700000" algn="tl">
                    <a:srgbClr val="000000">
                      <a:alpha val="43137"/>
                    </a:srgbClr>
                  </a:outerShdw>
                </a:effectLst>
                <a:latin typeface="Calibri" pitchFamily="34" charset="0"/>
                <a:cs typeface="Arial" charset="0"/>
              </a:rPr>
              <a:t>Hitachi and </a:t>
            </a:r>
            <a:r>
              <a:rPr lang="en-US" sz="2900" b="1" dirty="0" err="1" smtClean="0">
                <a:solidFill>
                  <a:schemeClr val="tx1"/>
                </a:solidFill>
                <a:effectLst>
                  <a:outerShdw blurRad="38100" dist="38100" dir="2700000" algn="tl">
                    <a:srgbClr val="000000">
                      <a:alpha val="43137"/>
                    </a:srgbClr>
                  </a:outerShdw>
                </a:effectLst>
                <a:latin typeface="Calibri" pitchFamily="34" charset="0"/>
                <a:cs typeface="Arial" charset="0"/>
              </a:rPr>
              <a:t>SecureAgent</a:t>
            </a:r>
            <a:r>
              <a:rPr lang="en-US" sz="2900" b="1" dirty="0" smtClean="0">
                <a:solidFill>
                  <a:schemeClr val="tx1"/>
                </a:solidFill>
                <a:effectLst>
                  <a:outerShdw blurRad="38100" dist="38100" dir="2700000" algn="tl">
                    <a:srgbClr val="000000">
                      <a:alpha val="43137"/>
                    </a:srgbClr>
                  </a:outerShdw>
                </a:effectLst>
                <a:latin typeface="Calibri" pitchFamily="34" charset="0"/>
                <a:cs typeface="Arial" charset="0"/>
              </a:rPr>
              <a:t> Joint Customers</a:t>
            </a:r>
            <a:endParaRPr lang="en-US" sz="2900" b="1" dirty="0">
              <a:solidFill>
                <a:schemeClr val="tx1"/>
              </a:solidFill>
              <a:effectLst>
                <a:outerShdw blurRad="38100" dist="38100" dir="2700000" algn="tl">
                  <a:srgbClr val="000000">
                    <a:alpha val="43137"/>
                  </a:srgbClr>
                </a:outerShdw>
              </a:effectLst>
              <a:latin typeface="Calibri" pitchFamily="34" charset="0"/>
              <a:cs typeface="Arial" charset="0"/>
            </a:endParaRPr>
          </a:p>
        </p:txBody>
      </p:sp>
      <p:pic>
        <p:nvPicPr>
          <p:cNvPr id="30" name="Picture 29" descr="sungard logo.JPG"/>
          <p:cNvPicPr>
            <a:picLocks noChangeAspect="1"/>
          </p:cNvPicPr>
          <p:nvPr/>
        </p:nvPicPr>
        <p:blipFill>
          <a:blip r:embed="rId4" cstate="print"/>
          <a:stretch>
            <a:fillRect/>
          </a:stretch>
        </p:blipFill>
        <p:spPr>
          <a:xfrm>
            <a:off x="6781800" y="1219200"/>
            <a:ext cx="2222961" cy="823461"/>
          </a:xfrm>
          <a:prstGeom prst="rect">
            <a:avLst/>
          </a:prstGeom>
        </p:spPr>
      </p:pic>
      <p:grpSp>
        <p:nvGrpSpPr>
          <p:cNvPr id="2" name="Group 6"/>
          <p:cNvGrpSpPr/>
          <p:nvPr/>
        </p:nvGrpSpPr>
        <p:grpSpPr>
          <a:xfrm>
            <a:off x="304800" y="3581400"/>
            <a:ext cx="8533689" cy="1408424"/>
            <a:chOff x="381711" y="3581400"/>
            <a:chExt cx="8533689" cy="1408424"/>
          </a:xfrm>
        </p:grpSpPr>
        <p:pic>
          <p:nvPicPr>
            <p:cNvPr id="32" name="Picture 3" descr="verizon logo_lg.gif"/>
            <p:cNvPicPr>
              <a:picLocks noChangeAspect="1"/>
            </p:cNvPicPr>
            <p:nvPr/>
          </p:nvPicPr>
          <p:blipFill>
            <a:blip r:embed="rId5" cstate="print"/>
            <a:srcRect/>
            <a:stretch>
              <a:fillRect/>
            </a:stretch>
          </p:blipFill>
          <p:spPr bwMode="auto">
            <a:xfrm>
              <a:off x="7162800" y="3810000"/>
              <a:ext cx="1752600" cy="674688"/>
            </a:xfrm>
            <a:prstGeom prst="rect">
              <a:avLst/>
            </a:prstGeom>
            <a:noFill/>
            <a:ln w="9525">
              <a:noFill/>
              <a:miter lim="800000"/>
              <a:headEnd/>
              <a:tailEnd/>
            </a:ln>
          </p:spPr>
        </p:pic>
        <p:pic>
          <p:nvPicPr>
            <p:cNvPr id="34" name="Picture 33" descr="Amtraklogo.jpg"/>
            <p:cNvPicPr>
              <a:picLocks noChangeAspect="1"/>
            </p:cNvPicPr>
            <p:nvPr/>
          </p:nvPicPr>
          <p:blipFill>
            <a:blip r:embed="rId6" cstate="print"/>
            <a:stretch>
              <a:fillRect/>
            </a:stretch>
          </p:blipFill>
          <p:spPr>
            <a:xfrm>
              <a:off x="381711" y="3967656"/>
              <a:ext cx="2029476" cy="1022168"/>
            </a:xfrm>
            <a:prstGeom prst="rect">
              <a:avLst/>
            </a:prstGeom>
          </p:spPr>
        </p:pic>
        <p:pic>
          <p:nvPicPr>
            <p:cNvPr id="35" name="Picture 34" descr="logo-citigroup.jpg"/>
            <p:cNvPicPr>
              <a:picLocks noChangeAspect="1"/>
            </p:cNvPicPr>
            <p:nvPr/>
          </p:nvPicPr>
          <p:blipFill>
            <a:blip r:embed="rId7" cstate="print"/>
            <a:stretch>
              <a:fillRect/>
            </a:stretch>
          </p:blipFill>
          <p:spPr>
            <a:xfrm>
              <a:off x="5410200" y="3581400"/>
              <a:ext cx="1547372" cy="998055"/>
            </a:xfrm>
            <a:prstGeom prst="rect">
              <a:avLst/>
            </a:prstGeom>
          </p:spPr>
        </p:pic>
      </p:grpSp>
      <p:grpSp>
        <p:nvGrpSpPr>
          <p:cNvPr id="3" name="Group 35"/>
          <p:cNvGrpSpPr/>
          <p:nvPr/>
        </p:nvGrpSpPr>
        <p:grpSpPr>
          <a:xfrm>
            <a:off x="152400" y="2209800"/>
            <a:ext cx="8799785" cy="1362651"/>
            <a:chOff x="152400" y="2057400"/>
            <a:chExt cx="8799785" cy="1362651"/>
          </a:xfrm>
        </p:grpSpPr>
        <p:pic>
          <p:nvPicPr>
            <p:cNvPr id="37" name="Picture 2" descr="Dell"/>
            <p:cNvPicPr>
              <a:picLocks noChangeAspect="1" noChangeArrowheads="1"/>
            </p:cNvPicPr>
            <p:nvPr/>
          </p:nvPicPr>
          <p:blipFill>
            <a:blip r:embed="rId8" cstate="print"/>
            <a:srcRect/>
            <a:stretch>
              <a:fillRect/>
            </a:stretch>
          </p:blipFill>
          <p:spPr bwMode="auto">
            <a:xfrm>
              <a:off x="7848600" y="2209800"/>
              <a:ext cx="1103585" cy="1085788"/>
            </a:xfrm>
            <a:prstGeom prst="rect">
              <a:avLst/>
            </a:prstGeom>
            <a:noFill/>
          </p:spPr>
        </p:pic>
        <p:pic>
          <p:nvPicPr>
            <p:cNvPr id="38" name="Picture 37" descr="images.jpg"/>
            <p:cNvPicPr>
              <a:picLocks noChangeAspect="1"/>
            </p:cNvPicPr>
            <p:nvPr/>
          </p:nvPicPr>
          <p:blipFill>
            <a:blip r:embed="rId9" cstate="print"/>
            <a:stretch>
              <a:fillRect/>
            </a:stretch>
          </p:blipFill>
          <p:spPr>
            <a:xfrm>
              <a:off x="4495800" y="2057400"/>
              <a:ext cx="2860110" cy="1285600"/>
            </a:xfrm>
            <a:prstGeom prst="rect">
              <a:avLst/>
            </a:prstGeom>
          </p:spPr>
        </p:pic>
        <p:pic>
          <p:nvPicPr>
            <p:cNvPr id="39" name="Picture 1051" descr="http://missiledefense.files.wordpress.com/2009/08/northrop_grumman_logo.jpg"/>
            <p:cNvPicPr>
              <a:picLocks noChangeAspect="1" noChangeArrowheads="1"/>
            </p:cNvPicPr>
            <p:nvPr/>
          </p:nvPicPr>
          <p:blipFill>
            <a:blip r:embed="rId10" cstate="print"/>
            <a:srcRect/>
            <a:stretch>
              <a:fillRect/>
            </a:stretch>
          </p:blipFill>
          <p:spPr bwMode="auto">
            <a:xfrm>
              <a:off x="1524000" y="2438400"/>
              <a:ext cx="2906110" cy="913395"/>
            </a:xfrm>
            <a:prstGeom prst="rect">
              <a:avLst/>
            </a:prstGeom>
            <a:noFill/>
            <a:ln w="9525">
              <a:noFill/>
              <a:miter lim="800000"/>
              <a:headEnd/>
              <a:tailEnd/>
            </a:ln>
          </p:spPr>
        </p:pic>
        <p:pic>
          <p:nvPicPr>
            <p:cNvPr id="40" name="Picture 3" descr="D:\Rob\powerpoint99\supervision\graphics\amadeus.jpg"/>
            <p:cNvPicPr>
              <a:picLocks noChangeAspect="1" noChangeArrowheads="1"/>
            </p:cNvPicPr>
            <p:nvPr/>
          </p:nvPicPr>
          <p:blipFill>
            <a:blip r:embed="rId11" cstate="print"/>
            <a:srcRect/>
            <a:stretch>
              <a:fillRect/>
            </a:stretch>
          </p:blipFill>
          <p:spPr bwMode="auto">
            <a:xfrm>
              <a:off x="152400" y="2209800"/>
              <a:ext cx="1406051" cy="1210251"/>
            </a:xfrm>
            <a:prstGeom prst="rect">
              <a:avLst/>
            </a:prstGeom>
            <a:noFill/>
            <a:ln w="9525">
              <a:noFill/>
              <a:miter lim="800000"/>
              <a:headEnd/>
              <a:tailEnd/>
            </a:ln>
          </p:spPr>
        </p:pic>
      </p:grpSp>
      <p:pic>
        <p:nvPicPr>
          <p:cNvPr id="41" name="Picture 4" descr="usa.visa.com"/>
          <p:cNvPicPr>
            <a:picLocks noChangeAspect="1" noChangeArrowheads="1"/>
          </p:cNvPicPr>
          <p:nvPr/>
        </p:nvPicPr>
        <p:blipFill>
          <a:blip r:embed="rId12" cstate="print"/>
          <a:srcRect/>
          <a:stretch>
            <a:fillRect/>
          </a:stretch>
        </p:blipFill>
        <p:spPr bwMode="auto">
          <a:xfrm>
            <a:off x="2286000" y="1447800"/>
            <a:ext cx="1284725" cy="428243"/>
          </a:xfrm>
          <a:prstGeom prst="rect">
            <a:avLst/>
          </a:prstGeom>
          <a:noFill/>
        </p:spPr>
      </p:pic>
      <p:grpSp>
        <p:nvGrpSpPr>
          <p:cNvPr id="4" name="Group 41"/>
          <p:cNvGrpSpPr/>
          <p:nvPr/>
        </p:nvGrpSpPr>
        <p:grpSpPr>
          <a:xfrm>
            <a:off x="834692" y="5069253"/>
            <a:ext cx="7609783" cy="1499001"/>
            <a:chOff x="834692" y="4916853"/>
            <a:chExt cx="7609783" cy="1499001"/>
          </a:xfrm>
        </p:grpSpPr>
        <p:pic>
          <p:nvPicPr>
            <p:cNvPr id="43" name="Picture 1053" descr="http://profy.com/wp-content/blogs.dir/1/images/cyndy/disney_logo.jpg"/>
            <p:cNvPicPr>
              <a:picLocks noChangeAspect="1" noChangeArrowheads="1"/>
            </p:cNvPicPr>
            <p:nvPr/>
          </p:nvPicPr>
          <p:blipFill>
            <a:blip r:embed="rId13" cstate="print"/>
            <a:srcRect/>
            <a:stretch>
              <a:fillRect/>
            </a:stretch>
          </p:blipFill>
          <p:spPr bwMode="auto">
            <a:xfrm>
              <a:off x="834692" y="4966586"/>
              <a:ext cx="1555818" cy="1449268"/>
            </a:xfrm>
            <a:prstGeom prst="rect">
              <a:avLst/>
            </a:prstGeom>
            <a:noFill/>
            <a:ln w="9525">
              <a:noFill/>
              <a:miter lim="800000"/>
              <a:headEnd/>
              <a:tailEnd/>
            </a:ln>
          </p:spPr>
        </p:pic>
        <p:pic>
          <p:nvPicPr>
            <p:cNvPr id="44" name="Picture 43" descr="AmericanExpressLogo.jpg"/>
            <p:cNvPicPr>
              <a:picLocks noChangeAspect="1"/>
            </p:cNvPicPr>
            <p:nvPr/>
          </p:nvPicPr>
          <p:blipFill>
            <a:blip r:embed="rId14" cstate="print"/>
            <a:stretch>
              <a:fillRect/>
            </a:stretch>
          </p:blipFill>
          <p:spPr>
            <a:xfrm>
              <a:off x="6937065" y="4916853"/>
              <a:ext cx="1507410" cy="1347314"/>
            </a:xfrm>
            <a:prstGeom prst="rect">
              <a:avLst/>
            </a:prstGeom>
          </p:spPr>
        </p:pic>
        <p:pic>
          <p:nvPicPr>
            <p:cNvPr id="45" name="Picture 44" descr="HP &amp; EDS logo.JPG"/>
            <p:cNvPicPr>
              <a:picLocks noChangeAspect="1"/>
            </p:cNvPicPr>
            <p:nvPr/>
          </p:nvPicPr>
          <p:blipFill>
            <a:blip r:embed="rId15" cstate="print"/>
            <a:stretch>
              <a:fillRect/>
            </a:stretch>
          </p:blipFill>
          <p:spPr>
            <a:xfrm>
              <a:off x="3276600" y="5257800"/>
              <a:ext cx="2709801" cy="989534"/>
            </a:xfrm>
            <a:prstGeom prst="rect">
              <a:avLst/>
            </a:prstGeom>
          </p:spPr>
        </p:pic>
      </p:grpSp>
      <p:sp>
        <p:nvSpPr>
          <p:cNvPr id="46" name="TextBox 45"/>
          <p:cNvSpPr txBox="1"/>
          <p:nvPr/>
        </p:nvSpPr>
        <p:spPr>
          <a:xfrm>
            <a:off x="381000" y="1219200"/>
            <a:ext cx="1340432" cy="800219"/>
          </a:xfrm>
          <a:prstGeom prst="rect">
            <a:avLst/>
          </a:prstGeom>
          <a:noFill/>
        </p:spPr>
        <p:txBody>
          <a:bodyPr wrap="none" rtlCol="0">
            <a:spAutoFit/>
          </a:bodyPr>
          <a:lstStyle/>
          <a:p>
            <a:r>
              <a:rPr lang="en-US" sz="4600" dirty="0" smtClean="0">
                <a:solidFill>
                  <a:srgbClr val="002060"/>
                </a:solidFill>
                <a:latin typeface="Algerian" pitchFamily="82" charset="0"/>
              </a:rPr>
              <a:t>GRZ</a:t>
            </a:r>
            <a:endParaRPr lang="en-US" sz="4600" dirty="0">
              <a:solidFill>
                <a:srgbClr val="002060"/>
              </a:solidFill>
              <a:latin typeface="Algerian" pitchFamily="82" charset="0"/>
            </a:endParaRPr>
          </a:p>
        </p:txBody>
      </p:sp>
      <p:pic>
        <p:nvPicPr>
          <p:cNvPr id="47" name="Picture 46"/>
          <p:cNvPicPr>
            <a:picLocks noChangeAspect="1"/>
          </p:cNvPicPr>
          <p:nvPr/>
        </p:nvPicPr>
        <p:blipFill>
          <a:blip r:embed="rId1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05200" y="1143000"/>
            <a:ext cx="3655979" cy="1143000"/>
          </a:xfrm>
          <a:prstGeom prst="rect">
            <a:avLst/>
          </a:prstGeom>
        </p:spPr>
      </p:pic>
      <p:pic>
        <p:nvPicPr>
          <p:cNvPr id="8" name="Picture 7"/>
          <p:cNvPicPr>
            <a:picLocks noChangeAspect="1"/>
          </p:cNvPicPr>
          <p:nvPr/>
        </p:nvPicPr>
        <p:blipFill>
          <a:blip r:embed="rId17">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514600" y="3581400"/>
            <a:ext cx="2647950" cy="1371600"/>
          </a:xfrm>
          <a:prstGeom prst="rect">
            <a:avLst/>
          </a:prstGeom>
        </p:spPr>
      </p:pic>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3" name="TextBox 2"/>
          <p:cNvSpPr txBox="1"/>
          <p:nvPr/>
        </p:nvSpPr>
        <p:spPr>
          <a:xfrm>
            <a:off x="0" y="228600"/>
            <a:ext cx="7772400" cy="584776"/>
          </a:xfrm>
          <a:prstGeom prst="rect">
            <a:avLst/>
          </a:prstGeom>
          <a:noFill/>
        </p:spPr>
        <p:txBody>
          <a:bodyPr wrap="square" rtlCol="0">
            <a:spAutoFit/>
          </a:bodyPr>
          <a:lstStyle/>
          <a:p>
            <a:pPr>
              <a:buNone/>
            </a:pPr>
            <a:r>
              <a:rPr lang="en-US" sz="3200" b="1" dirty="0" smtClean="0">
                <a:effectLst>
                  <a:outerShdw blurRad="38100" dist="38100" dir="2700000" algn="tl">
                    <a:srgbClr val="000000">
                      <a:alpha val="43137"/>
                    </a:srgbClr>
                  </a:outerShdw>
                </a:effectLst>
                <a:latin typeface="Calibri" pitchFamily="34" charset="0"/>
              </a:rPr>
              <a:t>Three Integrated Tools, </a:t>
            </a:r>
            <a:r>
              <a:rPr lang="en-US" sz="3200" b="1" i="1" u="sng" dirty="0" smtClean="0">
                <a:effectLst>
                  <a:outerShdw blurRad="38100" dist="38100" dir="2700000" algn="tl">
                    <a:srgbClr val="000000">
                      <a:alpha val="43137"/>
                    </a:srgbClr>
                  </a:outerShdw>
                </a:effectLst>
                <a:latin typeface="Calibri" pitchFamily="34" charset="0"/>
              </a:rPr>
              <a:t>Adding Value!</a:t>
            </a:r>
            <a:endParaRPr lang="en-US" sz="3200" b="1" i="1" u="sng" dirty="0">
              <a:solidFill>
                <a:schemeClr val="tx1"/>
              </a:solidFill>
              <a:effectLst>
                <a:outerShdw blurRad="38100" dist="38100" dir="2700000" algn="tl">
                  <a:srgbClr val="000000">
                    <a:alpha val="43137"/>
                  </a:srgbClr>
                </a:outerShdw>
              </a:effectLst>
              <a:latin typeface="Calibri" pitchFamily="34" charset="0"/>
            </a:endParaRPr>
          </a:p>
        </p:txBody>
      </p:sp>
      <p:sp>
        <p:nvSpPr>
          <p:cNvPr id="52" name="Rectangle 307"/>
          <p:cNvSpPr>
            <a:spLocks noChangeArrowheads="1"/>
          </p:cNvSpPr>
          <p:nvPr/>
        </p:nvSpPr>
        <p:spPr bwMode="auto">
          <a:xfrm>
            <a:off x="1957990" y="1238566"/>
            <a:ext cx="6897594" cy="5004580"/>
          </a:xfrm>
          <a:prstGeom prst="rect">
            <a:avLst/>
          </a:prstGeom>
          <a:blipFill>
            <a:blip r:embed="rId4">
              <a:duotone>
                <a:srgbClr val="009DDC">
                  <a:tint val="30000"/>
                  <a:satMod val="300000"/>
                </a:srgbClr>
                <a:srgbClr val="009DDC">
                  <a:tint val="40000"/>
                  <a:satMod val="200000"/>
                </a:srgbClr>
              </a:duotone>
            </a:blip>
            <a:tile tx="0" ty="0" sx="70000" sy="70000" flip="none" algn="ctr"/>
          </a:blipFill>
          <a:ln w="9525" cap="flat" cmpd="sng" algn="ctr">
            <a:solidFill>
              <a:srgbClr val="009DDC">
                <a:shade val="60000"/>
                <a:satMod val="110000"/>
              </a:srgbClr>
            </a:solidFill>
            <a:prstDash val="solid"/>
            <a:headEnd/>
            <a:tailEnd/>
          </a:ln>
          <a:effectLst>
            <a:outerShdw blurRad="38100" dist="25400" dir="5400000" algn="t" rotWithShape="0">
              <a:srgbClr val="000000">
                <a:alpha val="50000"/>
              </a:srgbClr>
            </a:outerShdw>
          </a:effectLst>
        </p:spPr>
        <p:txBody>
          <a:bodyPr/>
          <a:lstStyle/>
          <a:p>
            <a:pPr marL="381000" marR="0" lvl="0" indent="-381000" defTabSz="914400" eaLnBrk="1" fontAlgn="auto" latinLnBrk="0" hangingPunct="1">
              <a:lnSpc>
                <a:spcPct val="100000"/>
              </a:lnSpc>
              <a:spcBef>
                <a:spcPts val="0"/>
              </a:spcBef>
              <a:spcAft>
                <a:spcPts val="0"/>
              </a:spcAft>
              <a:buClrTx/>
              <a:buSzTx/>
              <a:buFontTx/>
              <a:buNone/>
              <a:tabLst>
                <a:tab pos="2246313" algn="l"/>
                <a:tab pos="2514600" algn="l"/>
              </a:tabLst>
              <a:defRPr/>
            </a:pPr>
            <a:endParaRPr kumimoji="0" lang="en-US" sz="1800" b="0" i="0" u="none" strike="noStrike" kern="0" cap="none" spc="0" normalizeH="0" baseline="0" noProof="0">
              <a:ln>
                <a:noFill/>
              </a:ln>
              <a:solidFill>
                <a:srgbClr val="000000"/>
              </a:solidFill>
              <a:effectLst/>
              <a:uLnTx/>
              <a:uFillTx/>
              <a:latin typeface="Helvetica"/>
              <a:ea typeface="ＭＳ Ｐゴシック"/>
              <a:cs typeface="Arial" pitchFamily="34" charset="0"/>
            </a:endParaRPr>
          </a:p>
        </p:txBody>
      </p:sp>
      <p:sp>
        <p:nvSpPr>
          <p:cNvPr id="53" name="Rectangle 1136"/>
          <p:cNvSpPr>
            <a:spLocks noChangeArrowheads="1"/>
          </p:cNvSpPr>
          <p:nvPr/>
        </p:nvSpPr>
        <p:spPr bwMode="auto">
          <a:xfrm>
            <a:off x="379428" y="3409952"/>
            <a:ext cx="1487745" cy="923330"/>
          </a:xfrm>
          <a:prstGeom prst="rect">
            <a:avLst/>
          </a:prstGeom>
          <a:noFill/>
          <a:ln w="9525">
            <a:noFill/>
            <a:miter lim="800000"/>
            <a:headEnd/>
            <a:tailEnd/>
          </a:ln>
        </p:spPr>
        <p:txBody>
          <a:bodyPr lIns="0" tIns="0" rIns="0" bIns="0">
            <a:spAutoFit/>
          </a:bodyPr>
          <a:lstStyle/>
          <a:p>
            <a:r>
              <a:rPr lang="en-US" sz="2000" b="1" dirty="0" smtClean="0">
                <a:solidFill>
                  <a:srgbClr val="000000"/>
                </a:solidFill>
                <a:ea typeface="ＭＳ Ｐゴシック"/>
              </a:rPr>
              <a:t>Emulated Encrypted Gateway </a:t>
            </a:r>
            <a:endParaRPr lang="en-US" sz="2000" b="1" dirty="0" smtClean="0">
              <a:solidFill>
                <a:srgbClr val="000000"/>
              </a:solidFill>
              <a:latin typeface="Helvetica 65 Medium"/>
              <a:ea typeface="ＭＳ Ｐゴシック"/>
            </a:endParaRPr>
          </a:p>
        </p:txBody>
      </p:sp>
      <p:sp>
        <p:nvSpPr>
          <p:cNvPr id="54" name="Rectangle 1136"/>
          <p:cNvSpPr>
            <a:spLocks noChangeArrowheads="1"/>
          </p:cNvSpPr>
          <p:nvPr/>
        </p:nvSpPr>
        <p:spPr bwMode="auto">
          <a:xfrm>
            <a:off x="381000" y="1447800"/>
            <a:ext cx="1526490" cy="1231106"/>
          </a:xfrm>
          <a:prstGeom prst="rect">
            <a:avLst/>
          </a:prstGeom>
          <a:noFill/>
          <a:ln w="9525">
            <a:noFill/>
            <a:miter lim="800000"/>
            <a:headEnd/>
            <a:tailEnd/>
          </a:ln>
        </p:spPr>
        <p:txBody>
          <a:bodyPr lIns="0" tIns="0" rIns="0" bIns="0">
            <a:spAutoFit/>
          </a:bodyPr>
          <a:lstStyle/>
          <a:p>
            <a:r>
              <a:rPr lang="en-US" sz="2000" b="1" dirty="0" smtClean="0">
                <a:solidFill>
                  <a:srgbClr val="000000"/>
                </a:solidFill>
                <a:ea typeface="ＭＳ Ｐゴシック"/>
              </a:rPr>
              <a:t>VTL </a:t>
            </a:r>
            <a:r>
              <a:rPr lang="en-US" sz="2000" b="1" i="1" dirty="0" smtClean="0">
                <a:solidFill>
                  <a:srgbClr val="000000"/>
                </a:solidFill>
                <a:ea typeface="ＭＳ Ｐゴシック"/>
              </a:rPr>
              <a:t>and</a:t>
            </a:r>
            <a:r>
              <a:rPr lang="en-US" sz="2000" b="1" dirty="0" smtClean="0">
                <a:solidFill>
                  <a:srgbClr val="000000"/>
                </a:solidFill>
                <a:ea typeface="ＭＳ Ｐゴシック"/>
              </a:rPr>
              <a:t> Offsite Disaster Recovery</a:t>
            </a:r>
            <a:endParaRPr lang="en-US" sz="2000" b="1" dirty="0" smtClean="0">
              <a:solidFill>
                <a:srgbClr val="000000"/>
              </a:solidFill>
              <a:latin typeface="Helvetica 65 Medium"/>
              <a:ea typeface="ＭＳ Ｐゴシック"/>
            </a:endParaRPr>
          </a:p>
        </p:txBody>
      </p:sp>
      <p:sp>
        <p:nvSpPr>
          <p:cNvPr id="55" name="Rectangle 1136"/>
          <p:cNvSpPr>
            <a:spLocks noChangeArrowheads="1"/>
          </p:cNvSpPr>
          <p:nvPr/>
        </p:nvSpPr>
        <p:spPr bwMode="auto">
          <a:xfrm>
            <a:off x="348372" y="4648200"/>
            <a:ext cx="1543491" cy="1754326"/>
          </a:xfrm>
          <a:prstGeom prst="rect">
            <a:avLst/>
          </a:prstGeom>
          <a:noFill/>
          <a:ln w="9525">
            <a:noFill/>
            <a:miter lim="800000"/>
            <a:headEnd/>
            <a:tailEnd/>
          </a:ln>
        </p:spPr>
        <p:txBody>
          <a:bodyPr wrap="square" lIns="0" tIns="0" rIns="0" bIns="0">
            <a:spAutoFit/>
          </a:bodyPr>
          <a:lstStyle/>
          <a:p>
            <a:pPr algn="ctr"/>
            <a:endParaRPr lang="en-US" sz="1400" b="1" dirty="0" smtClean="0">
              <a:solidFill>
                <a:srgbClr val="000000"/>
              </a:solidFill>
              <a:ea typeface="ＭＳ Ｐゴシック"/>
            </a:endParaRPr>
          </a:p>
          <a:p>
            <a:r>
              <a:rPr lang="en-US" sz="2000" b="1" dirty="0" smtClean="0">
                <a:solidFill>
                  <a:srgbClr val="000000"/>
                </a:solidFill>
                <a:ea typeface="ＭＳ Ｐゴシック"/>
              </a:rPr>
              <a:t>Automated One Button Recovery </a:t>
            </a:r>
          </a:p>
          <a:p>
            <a:endParaRPr lang="en-US" sz="2000" b="1" dirty="0" smtClean="0">
              <a:solidFill>
                <a:srgbClr val="000000"/>
              </a:solidFill>
              <a:latin typeface="Helvetica 65 Medium"/>
              <a:ea typeface="ＭＳ Ｐゴシック"/>
            </a:endParaRPr>
          </a:p>
          <a:p>
            <a:endParaRPr lang="en-US" sz="2000" b="1" dirty="0">
              <a:solidFill>
                <a:srgbClr val="FF3300"/>
              </a:solidFill>
              <a:latin typeface="Helvetica 65 Medium"/>
              <a:ea typeface="ＭＳ Ｐゴシック"/>
            </a:endParaRPr>
          </a:p>
        </p:txBody>
      </p:sp>
      <p:cxnSp>
        <p:nvCxnSpPr>
          <p:cNvPr id="56" name="Straight Connector 317"/>
          <p:cNvCxnSpPr>
            <a:cxnSpLocks noChangeShapeType="1"/>
          </p:cNvCxnSpPr>
          <p:nvPr/>
        </p:nvCxnSpPr>
        <p:spPr bwMode="auto">
          <a:xfrm>
            <a:off x="375526" y="4711252"/>
            <a:ext cx="8374336" cy="7893"/>
          </a:xfrm>
          <a:prstGeom prst="line">
            <a:avLst/>
          </a:prstGeom>
          <a:noFill/>
          <a:ln w="9525" cap="flat" cmpd="sng" algn="ctr">
            <a:solidFill>
              <a:srgbClr val="000000">
                <a:shade val="60000"/>
                <a:satMod val="110000"/>
              </a:srgbClr>
            </a:solidFill>
            <a:prstDash val="solid"/>
            <a:headEnd/>
            <a:tailEnd/>
          </a:ln>
          <a:effectLst/>
        </p:spPr>
      </p:cxnSp>
      <p:cxnSp>
        <p:nvCxnSpPr>
          <p:cNvPr id="57" name="Straight Connector 318"/>
          <p:cNvCxnSpPr>
            <a:cxnSpLocks noChangeShapeType="1"/>
          </p:cNvCxnSpPr>
          <p:nvPr/>
        </p:nvCxnSpPr>
        <p:spPr bwMode="auto">
          <a:xfrm>
            <a:off x="325821" y="3090041"/>
            <a:ext cx="8450317" cy="1588"/>
          </a:xfrm>
          <a:prstGeom prst="line">
            <a:avLst/>
          </a:prstGeom>
          <a:noFill/>
          <a:ln w="9525" cap="flat" cmpd="sng" algn="ctr">
            <a:solidFill>
              <a:srgbClr val="000000">
                <a:shade val="60000"/>
                <a:satMod val="110000"/>
              </a:srgbClr>
            </a:solidFill>
            <a:prstDash val="solid"/>
            <a:headEnd/>
            <a:tailEnd/>
          </a:ln>
          <a:effectLst/>
        </p:spPr>
      </p:cxnSp>
      <p:sp>
        <p:nvSpPr>
          <p:cNvPr id="58" name="Rectangle 1162"/>
          <p:cNvSpPr>
            <a:spLocks noChangeArrowheads="1"/>
          </p:cNvSpPr>
          <p:nvPr/>
        </p:nvSpPr>
        <p:spPr bwMode="auto">
          <a:xfrm>
            <a:off x="4193444" y="5603906"/>
            <a:ext cx="590830" cy="361776"/>
          </a:xfrm>
          <a:prstGeom prst="rect">
            <a:avLst/>
          </a:prstGeom>
          <a:noFill/>
          <a:ln w="9525">
            <a:noFill/>
            <a:miter lim="800000"/>
            <a:headEnd/>
            <a:tailEnd/>
          </a:ln>
        </p:spPr>
        <p:txBody>
          <a:bodyPr/>
          <a:lstStyle/>
          <a:p>
            <a:pPr>
              <a:spcBef>
                <a:spcPct val="20000"/>
              </a:spcBef>
            </a:pPr>
            <a:endParaRPr lang="en-US">
              <a:solidFill>
                <a:srgbClr val="000000"/>
              </a:solidFill>
              <a:latin typeface="Helvetica"/>
              <a:ea typeface="ＭＳ Ｐゴシック"/>
            </a:endParaRPr>
          </a:p>
        </p:txBody>
      </p:sp>
      <p:sp>
        <p:nvSpPr>
          <p:cNvPr id="59" name="Rectangle 1164"/>
          <p:cNvSpPr>
            <a:spLocks noChangeArrowheads="1"/>
          </p:cNvSpPr>
          <p:nvPr/>
        </p:nvSpPr>
        <p:spPr bwMode="auto">
          <a:xfrm>
            <a:off x="3428741" y="5744893"/>
            <a:ext cx="786648" cy="361776"/>
          </a:xfrm>
          <a:prstGeom prst="rect">
            <a:avLst/>
          </a:prstGeom>
          <a:noFill/>
          <a:ln w="9525">
            <a:noFill/>
            <a:miter lim="800000"/>
            <a:headEnd/>
            <a:tailEnd/>
          </a:ln>
        </p:spPr>
        <p:txBody>
          <a:bodyPr/>
          <a:lstStyle/>
          <a:p>
            <a:pPr>
              <a:spcBef>
                <a:spcPct val="20000"/>
              </a:spcBef>
            </a:pPr>
            <a:endParaRPr lang="en-US">
              <a:solidFill>
                <a:srgbClr val="000000"/>
              </a:solidFill>
              <a:latin typeface="Helvetica"/>
              <a:ea typeface="ＭＳ Ｐゴシック"/>
            </a:endParaRPr>
          </a:p>
        </p:txBody>
      </p:sp>
      <p:sp>
        <p:nvSpPr>
          <p:cNvPr id="60" name="Rectangle 1310"/>
          <p:cNvSpPr>
            <a:spLocks noChangeArrowheads="1"/>
          </p:cNvSpPr>
          <p:nvPr/>
        </p:nvSpPr>
        <p:spPr bwMode="auto">
          <a:xfrm>
            <a:off x="3813625" y="4223305"/>
            <a:ext cx="585766" cy="359116"/>
          </a:xfrm>
          <a:prstGeom prst="rect">
            <a:avLst/>
          </a:prstGeom>
          <a:noFill/>
          <a:ln w="9525">
            <a:noFill/>
            <a:miter lim="800000"/>
            <a:headEnd/>
            <a:tailEnd/>
          </a:ln>
        </p:spPr>
        <p:txBody>
          <a:bodyPr/>
          <a:lstStyle/>
          <a:p>
            <a:pPr>
              <a:spcBef>
                <a:spcPct val="20000"/>
              </a:spcBef>
            </a:pPr>
            <a:endParaRPr lang="en-US">
              <a:solidFill>
                <a:srgbClr val="000000"/>
              </a:solidFill>
              <a:latin typeface="Helvetica"/>
              <a:ea typeface="ＭＳ Ｐゴシック"/>
            </a:endParaRPr>
          </a:p>
        </p:txBody>
      </p:sp>
      <p:sp>
        <p:nvSpPr>
          <p:cNvPr id="61" name="Rectangle 2388"/>
          <p:cNvSpPr>
            <a:spLocks noChangeArrowheads="1"/>
          </p:cNvSpPr>
          <p:nvPr/>
        </p:nvSpPr>
        <p:spPr bwMode="auto">
          <a:xfrm>
            <a:off x="6324600" y="4986992"/>
            <a:ext cx="2554016" cy="1107996"/>
          </a:xfrm>
          <a:prstGeom prst="rect">
            <a:avLst/>
          </a:prstGeom>
          <a:noFill/>
          <a:ln w="9525">
            <a:noFill/>
            <a:miter lim="800000"/>
            <a:headEnd/>
            <a:tailEnd/>
          </a:ln>
        </p:spPr>
        <p:txBody>
          <a:bodyPr wrap="square" lIns="0" tIns="0" rIns="0" bIns="0">
            <a:spAutoFit/>
          </a:bodyPr>
          <a:lstStyle/>
          <a:p>
            <a:r>
              <a:rPr lang="en-US" b="1" dirty="0" smtClean="0">
                <a:solidFill>
                  <a:srgbClr val="000000"/>
                </a:solidFill>
                <a:ea typeface="ＭＳ Ｐゴシック"/>
              </a:rPr>
              <a:t>Automates One-Button Remote Recovery of Mainframe, iSeries, and Open Systems</a:t>
            </a:r>
            <a:endParaRPr lang="en-US" dirty="0">
              <a:solidFill>
                <a:srgbClr val="FF3300"/>
              </a:solidFill>
              <a:ea typeface="ＭＳ Ｐゴシック"/>
            </a:endParaRPr>
          </a:p>
        </p:txBody>
      </p:sp>
      <p:sp>
        <p:nvSpPr>
          <p:cNvPr id="62" name="Down Arrow 61"/>
          <p:cNvSpPr/>
          <p:nvPr/>
        </p:nvSpPr>
        <p:spPr bwMode="auto">
          <a:xfrm rot="16200000">
            <a:off x="2481085" y="1163025"/>
            <a:ext cx="1187670" cy="1972680"/>
          </a:xfrm>
          <a:prstGeom prst="downArrow">
            <a:avLst>
              <a:gd name="adj1" fmla="val 50000"/>
              <a:gd name="adj2" fmla="val 58675"/>
            </a:avLst>
          </a:prstGeom>
          <a:gradFill flip="none" rotWithShape="1">
            <a:gsLst>
              <a:gs pos="100000">
                <a:srgbClr val="009DDC">
                  <a:lumMod val="75000"/>
                  <a:alpha val="66000"/>
                </a:srgbClr>
              </a:gs>
              <a:gs pos="100000">
                <a:srgbClr val="FFEBFA"/>
              </a:gs>
            </a:gsLst>
            <a:lin ang="2700000" scaled="0"/>
            <a:tileRect/>
          </a:gra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defTabSz="91440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dirty="0" smtClean="0">
              <a:ln>
                <a:noFill/>
              </a:ln>
              <a:solidFill>
                <a:srgbClr val="333333"/>
              </a:solidFill>
              <a:effectLst/>
              <a:uLnTx/>
              <a:uFillTx/>
              <a:latin typeface="Arial" charset="0"/>
              <a:ea typeface="ＭＳ Ｐゴシック" pitchFamily="50" charset="-128"/>
            </a:endParaRPr>
          </a:p>
        </p:txBody>
      </p:sp>
      <p:sp>
        <p:nvSpPr>
          <p:cNvPr id="63" name="Down Arrow 62"/>
          <p:cNvSpPr/>
          <p:nvPr/>
        </p:nvSpPr>
        <p:spPr bwMode="auto">
          <a:xfrm rot="16200000">
            <a:off x="2447957" y="4471878"/>
            <a:ext cx="1192920" cy="1918349"/>
          </a:xfrm>
          <a:prstGeom prst="downArrow">
            <a:avLst>
              <a:gd name="adj1" fmla="val 50000"/>
              <a:gd name="adj2" fmla="val 58675"/>
            </a:avLst>
          </a:prstGeom>
          <a:gradFill flip="none" rotWithShape="1">
            <a:gsLst>
              <a:gs pos="100000">
                <a:srgbClr val="009DDC">
                  <a:lumMod val="75000"/>
                  <a:alpha val="66000"/>
                </a:srgbClr>
              </a:gs>
              <a:gs pos="100000">
                <a:srgbClr val="FFEBFA"/>
              </a:gs>
            </a:gsLst>
            <a:lin ang="2700000" scaled="0"/>
            <a:tileRect/>
          </a:gra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defTabSz="91440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dirty="0" smtClean="0">
              <a:ln>
                <a:noFill/>
              </a:ln>
              <a:solidFill>
                <a:srgbClr val="333333"/>
              </a:solidFill>
              <a:effectLst/>
              <a:uLnTx/>
              <a:uFillTx/>
              <a:latin typeface="Arial" charset="0"/>
              <a:ea typeface="ＭＳ Ｐゴシック" pitchFamily="50" charset="-128"/>
            </a:endParaRPr>
          </a:p>
        </p:txBody>
      </p:sp>
      <p:sp>
        <p:nvSpPr>
          <p:cNvPr id="64" name="TextBox 63"/>
          <p:cNvSpPr txBox="1"/>
          <p:nvPr/>
        </p:nvSpPr>
        <p:spPr>
          <a:xfrm>
            <a:off x="2030056" y="1839311"/>
            <a:ext cx="1881353" cy="615553"/>
          </a:xfrm>
          <a:prstGeom prst="rect">
            <a:avLst/>
          </a:prstGeom>
          <a:noFill/>
        </p:spPr>
        <p:txBody>
          <a:bodyPr wrap="square" rtlCol="0">
            <a:spAutoFit/>
          </a:bodyPr>
          <a:lstStyle/>
          <a:p>
            <a:pPr algn="ctr"/>
            <a:r>
              <a:rPr lang="en-US" sz="1700" b="1" dirty="0" smtClean="0">
                <a:solidFill>
                  <a:srgbClr val="FFFFFF"/>
                </a:solidFill>
                <a:ea typeface="ＭＳ Ｐゴシック"/>
              </a:rPr>
              <a:t>HDS SecureAgent   VTL</a:t>
            </a:r>
            <a:endParaRPr lang="en-US" sz="1700" b="1" dirty="0">
              <a:solidFill>
                <a:srgbClr val="FFFFFF"/>
              </a:solidFill>
              <a:ea typeface="ＭＳ Ｐゴシック"/>
            </a:endParaRPr>
          </a:p>
        </p:txBody>
      </p:sp>
      <p:sp>
        <p:nvSpPr>
          <p:cNvPr id="65" name="Down Arrow 64"/>
          <p:cNvSpPr/>
          <p:nvPr/>
        </p:nvSpPr>
        <p:spPr bwMode="auto">
          <a:xfrm rot="16200000">
            <a:off x="2474411" y="2948222"/>
            <a:ext cx="1135113" cy="1923253"/>
          </a:xfrm>
          <a:prstGeom prst="downArrow">
            <a:avLst>
              <a:gd name="adj1" fmla="val 50000"/>
              <a:gd name="adj2" fmla="val 58675"/>
            </a:avLst>
          </a:prstGeom>
          <a:gradFill flip="none" rotWithShape="1">
            <a:gsLst>
              <a:gs pos="100000">
                <a:srgbClr val="009DDC">
                  <a:lumMod val="75000"/>
                  <a:alpha val="66000"/>
                </a:srgbClr>
              </a:gs>
              <a:gs pos="100000">
                <a:srgbClr val="FFEBFA"/>
              </a:gs>
            </a:gsLst>
            <a:lin ang="2700000" scaled="0"/>
            <a:tileRect/>
          </a:gra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defTabSz="91440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dirty="0" smtClean="0">
              <a:ln>
                <a:noFill/>
              </a:ln>
              <a:solidFill>
                <a:srgbClr val="333333"/>
              </a:solidFill>
              <a:effectLst/>
              <a:uLnTx/>
              <a:uFillTx/>
              <a:latin typeface="Arial" charset="0"/>
              <a:ea typeface="ＭＳ Ｐゴシック" pitchFamily="50" charset="-128"/>
            </a:endParaRPr>
          </a:p>
        </p:txBody>
      </p:sp>
      <p:sp>
        <p:nvSpPr>
          <p:cNvPr id="66" name="TextBox 65"/>
          <p:cNvSpPr txBox="1"/>
          <p:nvPr/>
        </p:nvSpPr>
        <p:spPr>
          <a:xfrm>
            <a:off x="1954353" y="3668112"/>
            <a:ext cx="1881353" cy="461665"/>
          </a:xfrm>
          <a:prstGeom prst="rect">
            <a:avLst/>
          </a:prstGeom>
          <a:noFill/>
        </p:spPr>
        <p:txBody>
          <a:bodyPr wrap="square" rtlCol="0">
            <a:spAutoFit/>
          </a:bodyPr>
          <a:lstStyle/>
          <a:p>
            <a:pPr algn="ctr"/>
            <a:r>
              <a:rPr lang="en-US" sz="2400" b="1" dirty="0" smtClean="0">
                <a:solidFill>
                  <a:srgbClr val="FFFFFF"/>
                </a:solidFill>
                <a:ea typeface="ＭＳ Ｐゴシック"/>
              </a:rPr>
              <a:t>IDG 9074</a:t>
            </a:r>
            <a:endParaRPr lang="en-US" sz="2400" b="1" dirty="0">
              <a:solidFill>
                <a:srgbClr val="FFFFFF"/>
              </a:solidFill>
              <a:ea typeface="ＭＳ Ｐゴシック"/>
            </a:endParaRPr>
          </a:p>
        </p:txBody>
      </p:sp>
      <p:sp>
        <p:nvSpPr>
          <p:cNvPr id="67" name="Rectangle 2388"/>
          <p:cNvSpPr>
            <a:spLocks noChangeArrowheads="1"/>
          </p:cNvSpPr>
          <p:nvPr/>
        </p:nvSpPr>
        <p:spPr bwMode="auto">
          <a:xfrm>
            <a:off x="6324600" y="3352800"/>
            <a:ext cx="2569781" cy="1107996"/>
          </a:xfrm>
          <a:prstGeom prst="rect">
            <a:avLst/>
          </a:prstGeom>
          <a:noFill/>
          <a:ln w="9525">
            <a:noFill/>
            <a:miter lim="800000"/>
            <a:headEnd/>
            <a:tailEnd/>
          </a:ln>
        </p:spPr>
        <p:txBody>
          <a:bodyPr wrap="square" lIns="0" tIns="0" rIns="0" bIns="0">
            <a:spAutoFit/>
          </a:bodyPr>
          <a:lstStyle/>
          <a:p>
            <a:r>
              <a:rPr lang="en-US" b="1" dirty="0" smtClean="0">
                <a:solidFill>
                  <a:srgbClr val="000000"/>
                </a:solidFill>
                <a:ea typeface="ＭＳ Ｐゴシック"/>
              </a:rPr>
              <a:t>Provides Remote Encrypted Mainframe, iSeries, and Open System Connectivity for DR</a:t>
            </a:r>
            <a:endParaRPr lang="en-US" dirty="0">
              <a:solidFill>
                <a:srgbClr val="FF3300"/>
              </a:solidFill>
              <a:ea typeface="ＭＳ Ｐゴシック"/>
            </a:endParaRPr>
          </a:p>
        </p:txBody>
      </p:sp>
      <p:sp>
        <p:nvSpPr>
          <p:cNvPr id="68" name="Rectangle 2388"/>
          <p:cNvSpPr>
            <a:spLocks noChangeArrowheads="1"/>
          </p:cNvSpPr>
          <p:nvPr/>
        </p:nvSpPr>
        <p:spPr bwMode="auto">
          <a:xfrm>
            <a:off x="6324600" y="1524000"/>
            <a:ext cx="2459422" cy="1107996"/>
          </a:xfrm>
          <a:prstGeom prst="rect">
            <a:avLst/>
          </a:prstGeom>
          <a:noFill/>
          <a:ln w="9525">
            <a:noFill/>
            <a:miter lim="800000"/>
            <a:headEnd/>
            <a:tailEnd/>
          </a:ln>
        </p:spPr>
        <p:txBody>
          <a:bodyPr wrap="square" lIns="0" tIns="0" rIns="0" bIns="0">
            <a:spAutoFit/>
          </a:bodyPr>
          <a:lstStyle/>
          <a:p>
            <a:r>
              <a:rPr lang="en-US" b="1" dirty="0" smtClean="0">
                <a:solidFill>
                  <a:srgbClr val="000000"/>
                </a:solidFill>
                <a:ea typeface="ＭＳ Ｐゴシック"/>
              </a:rPr>
              <a:t>Provides All-in-One,  Multi - System VTL for Mainframe, iSeries and Open Systems</a:t>
            </a:r>
            <a:endParaRPr lang="en-US" dirty="0">
              <a:solidFill>
                <a:srgbClr val="FF3300"/>
              </a:solidFill>
              <a:ea typeface="ＭＳ Ｐゴシック"/>
            </a:endParaRPr>
          </a:p>
        </p:txBody>
      </p:sp>
      <p:pic>
        <p:nvPicPr>
          <p:cNvPr id="69" name="Picture 68" descr="SV.gif"/>
          <p:cNvPicPr>
            <a:picLocks noChangeAspect="1"/>
          </p:cNvPicPr>
          <p:nvPr/>
        </p:nvPicPr>
        <p:blipFill>
          <a:blip r:embed="rId5" cstate="print"/>
          <a:stretch>
            <a:fillRect/>
          </a:stretch>
        </p:blipFill>
        <p:spPr>
          <a:xfrm>
            <a:off x="4635013" y="4834592"/>
            <a:ext cx="1073004" cy="1257427"/>
          </a:xfrm>
          <a:prstGeom prst="rect">
            <a:avLst/>
          </a:prstGeom>
        </p:spPr>
      </p:pic>
      <p:pic>
        <p:nvPicPr>
          <p:cNvPr id="70" name="Picture 69" descr="9074.gif"/>
          <p:cNvPicPr>
            <a:picLocks noChangeAspect="1"/>
          </p:cNvPicPr>
          <p:nvPr/>
        </p:nvPicPr>
        <p:blipFill>
          <a:blip r:embed="rId6" cstate="print"/>
          <a:stretch>
            <a:fillRect/>
          </a:stretch>
        </p:blipFill>
        <p:spPr>
          <a:xfrm>
            <a:off x="4135394" y="3704227"/>
            <a:ext cx="2051222" cy="553829"/>
          </a:xfrm>
          <a:prstGeom prst="rect">
            <a:avLst/>
          </a:prstGeom>
        </p:spPr>
      </p:pic>
      <p:pic>
        <p:nvPicPr>
          <p:cNvPr id="71" name="Picture 70" descr="SDS.gif"/>
          <p:cNvPicPr>
            <a:picLocks noChangeAspect="1"/>
          </p:cNvPicPr>
          <p:nvPr/>
        </p:nvPicPr>
        <p:blipFill>
          <a:blip r:embed="rId7" cstate="print"/>
          <a:stretch>
            <a:fillRect/>
          </a:stretch>
        </p:blipFill>
        <p:spPr>
          <a:xfrm>
            <a:off x="4276289" y="1712606"/>
            <a:ext cx="1696994" cy="878194"/>
          </a:xfrm>
          <a:prstGeom prst="rect">
            <a:avLst/>
          </a:prstGeom>
        </p:spPr>
      </p:pic>
      <p:sp>
        <p:nvSpPr>
          <p:cNvPr id="72" name="TextBox 71"/>
          <p:cNvSpPr txBox="1"/>
          <p:nvPr/>
        </p:nvSpPr>
        <p:spPr>
          <a:xfrm>
            <a:off x="2032469" y="5212962"/>
            <a:ext cx="1881353" cy="461665"/>
          </a:xfrm>
          <a:prstGeom prst="rect">
            <a:avLst/>
          </a:prstGeom>
          <a:noFill/>
        </p:spPr>
        <p:txBody>
          <a:bodyPr wrap="square" rtlCol="0">
            <a:spAutoFit/>
          </a:bodyPr>
          <a:lstStyle/>
          <a:p>
            <a:pPr algn="ctr"/>
            <a:r>
              <a:rPr lang="en-US" sz="2400" b="1" dirty="0" smtClean="0">
                <a:solidFill>
                  <a:srgbClr val="FFFFFF"/>
                </a:solidFill>
                <a:ea typeface="ＭＳ Ｐゴシック"/>
              </a:rPr>
              <a:t>SuperVision</a:t>
            </a:r>
            <a:endParaRPr lang="en-US" sz="2400" b="1" dirty="0">
              <a:solidFill>
                <a:srgbClr val="FFFFFF"/>
              </a:solidFill>
              <a:ea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ppt_x"/>
                                          </p:val>
                                        </p:tav>
                                        <p:tav tm="100000">
                                          <p:val>
                                            <p:strVal val="#ppt_x"/>
                                          </p:val>
                                        </p:tav>
                                      </p:tavLst>
                                    </p:anim>
                                    <p:anim calcmode="lin" valueType="num">
                                      <p:cBhvr additive="base">
                                        <p:cTn id="20" dur="500" fill="hold"/>
                                        <p:tgtEl>
                                          <p:spTgt spid="7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ppt_x"/>
                                          </p:val>
                                        </p:tav>
                                        <p:tav tm="100000">
                                          <p:val>
                                            <p:strVal val="#ppt_x"/>
                                          </p:val>
                                        </p:tav>
                                      </p:tavLst>
                                    </p:anim>
                                    <p:anim calcmode="lin" valueType="num">
                                      <p:cBhvr additive="base">
                                        <p:cTn id="30" dur="500" fill="hold"/>
                                        <p:tgtEl>
                                          <p:spTgt spid="5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ppt_x"/>
                                          </p:val>
                                        </p:tav>
                                        <p:tav tm="100000">
                                          <p:val>
                                            <p:strVal val="#ppt_x"/>
                                          </p:val>
                                        </p:tav>
                                      </p:tavLst>
                                    </p:anim>
                                    <p:anim calcmode="lin" valueType="num">
                                      <p:cBhvr additive="base">
                                        <p:cTn id="38" dur="500" fill="hold"/>
                                        <p:tgtEl>
                                          <p:spTgt spid="6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500" fill="hold"/>
                                        <p:tgtEl>
                                          <p:spTgt spid="69"/>
                                        </p:tgtEl>
                                        <p:attrNameLst>
                                          <p:attrName>ppt_x</p:attrName>
                                        </p:attrNameLst>
                                      </p:cBhvr>
                                      <p:tavLst>
                                        <p:tav tm="0">
                                          <p:val>
                                            <p:strVal val="#ppt_x"/>
                                          </p:val>
                                        </p:tav>
                                        <p:tav tm="100000">
                                          <p:val>
                                            <p:strVal val="#ppt_x"/>
                                          </p:val>
                                        </p:tav>
                                      </p:tavLst>
                                    </p:anim>
                                    <p:anim calcmode="lin" valueType="num">
                                      <p:cBhvr additive="base">
                                        <p:cTn id="42" dur="500" fill="hold"/>
                                        <p:tgtEl>
                                          <p:spTgt spid="6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500" fill="hold"/>
                                        <p:tgtEl>
                                          <p:spTgt spid="61"/>
                                        </p:tgtEl>
                                        <p:attrNameLst>
                                          <p:attrName>ppt_x</p:attrName>
                                        </p:attrNameLst>
                                      </p:cBhvr>
                                      <p:tavLst>
                                        <p:tav tm="0">
                                          <p:val>
                                            <p:strVal val="#ppt_x"/>
                                          </p:val>
                                        </p:tav>
                                        <p:tav tm="100000">
                                          <p:val>
                                            <p:strVal val="#ppt_x"/>
                                          </p:val>
                                        </p:tav>
                                      </p:tavLst>
                                    </p:anim>
                                    <p:anim calcmode="lin" valueType="num">
                                      <p:cBhvr additive="base">
                                        <p:cTn id="46"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61" grpId="0"/>
      <p:bldP spid="63" grpId="0" animBg="1"/>
      <p:bldP spid="65" grpId="0" animBg="1"/>
      <p:bldP spid="66" grpId="0"/>
      <p:bldP spid="67" grpId="0"/>
      <p:bldP spid="72"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pic>
        <p:nvPicPr>
          <p:cNvPr id="112643" name="Picture 4" descr="slide10.gif"/>
          <p:cNvPicPr>
            <a:picLocks noChangeAspect="1"/>
          </p:cNvPicPr>
          <p:nvPr/>
        </p:nvPicPr>
        <p:blipFill>
          <a:blip r:embed="rId3" cstate="print"/>
          <a:srcRect/>
          <a:stretch>
            <a:fillRect/>
          </a:stretch>
        </p:blipFill>
        <p:spPr bwMode="auto">
          <a:xfrm>
            <a:off x="263525" y="2398713"/>
            <a:ext cx="8616950" cy="2060575"/>
          </a:xfrm>
          <a:prstGeom prst="rect">
            <a:avLst/>
          </a:prstGeom>
          <a:noFill/>
          <a:ln w="9525">
            <a:noFill/>
            <a:miter lim="800000"/>
            <a:headEnd/>
            <a:tailEnd/>
          </a:ln>
        </p:spPr>
      </p:pic>
      <p:sp>
        <p:nvSpPr>
          <p:cNvPr id="6" name="TextBox 5"/>
          <p:cNvSpPr txBox="1"/>
          <p:nvPr/>
        </p:nvSpPr>
        <p:spPr>
          <a:xfrm>
            <a:off x="0" y="228600"/>
            <a:ext cx="6205069" cy="646331"/>
          </a:xfrm>
          <a:prstGeom prst="rect">
            <a:avLst/>
          </a:prstGeom>
          <a:noFill/>
        </p:spPr>
        <p:txBody>
          <a:bodyPr wrap="none" rtlCol="0">
            <a:spAutoFit/>
          </a:bodyPr>
          <a:lstStyle/>
          <a:p>
            <a:r>
              <a:rPr lang="en-US" sz="3600" b="1" dirty="0" smtClean="0">
                <a:effectLst>
                  <a:outerShdw blurRad="38100" dist="38100" dir="2700000" algn="tl">
                    <a:srgbClr val="000000">
                      <a:alpha val="43137"/>
                    </a:srgbClr>
                  </a:outerShdw>
                </a:effectLst>
              </a:rPr>
              <a:t>Scalable Solution for </a:t>
            </a:r>
            <a:r>
              <a:rPr lang="en-US" sz="3600" b="1" i="1" dirty="0" smtClean="0">
                <a:effectLst>
                  <a:outerShdw blurRad="38100" dist="38100" dir="2700000" algn="tl">
                    <a:srgbClr val="000000">
                      <a:alpha val="43137"/>
                    </a:srgbClr>
                  </a:outerShdw>
                </a:effectLst>
              </a:rPr>
              <a:t>Everyone!</a:t>
            </a:r>
            <a:endParaRPr lang="en-US" sz="3600" b="1" i="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2" name="TextBox 191"/>
          <p:cNvSpPr txBox="1"/>
          <p:nvPr/>
        </p:nvSpPr>
        <p:spPr>
          <a:xfrm>
            <a:off x="5993431" y="1230868"/>
            <a:ext cx="2921969" cy="369332"/>
          </a:xfrm>
          <a:prstGeom prst="rect">
            <a:avLst/>
          </a:prstGeom>
          <a:noFill/>
        </p:spPr>
        <p:txBody>
          <a:bodyPr wrap="square" rtlCol="0">
            <a:spAutoFit/>
          </a:bodyPr>
          <a:lstStyle/>
          <a:p>
            <a:r>
              <a:rPr lang="en-US" b="1" u="sng" dirty="0">
                <a:solidFill>
                  <a:srgbClr val="0070C0"/>
                </a:solidFill>
              </a:rPr>
              <a:t>Disaster Recovery </a:t>
            </a:r>
            <a:r>
              <a:rPr lang="en-US" b="1" u="sng" dirty="0" smtClean="0">
                <a:solidFill>
                  <a:srgbClr val="0070C0"/>
                </a:solidFill>
              </a:rPr>
              <a:t>Site</a:t>
            </a:r>
            <a:endParaRPr lang="en-US" b="1" u="sng" dirty="0">
              <a:solidFill>
                <a:srgbClr val="0070C0"/>
              </a:solidFill>
            </a:endParaRPr>
          </a:p>
        </p:txBody>
      </p:sp>
      <p:sp>
        <p:nvSpPr>
          <p:cNvPr id="193" name="TextBox 192"/>
          <p:cNvSpPr txBox="1"/>
          <p:nvPr/>
        </p:nvSpPr>
        <p:spPr>
          <a:xfrm>
            <a:off x="875218" y="1219200"/>
            <a:ext cx="2553782" cy="369332"/>
          </a:xfrm>
          <a:prstGeom prst="rect">
            <a:avLst/>
          </a:prstGeom>
          <a:noFill/>
        </p:spPr>
        <p:txBody>
          <a:bodyPr wrap="square" rtlCol="0">
            <a:spAutoFit/>
          </a:bodyPr>
          <a:lstStyle/>
          <a:p>
            <a:r>
              <a:rPr lang="en-US" b="1" u="sng" dirty="0">
                <a:solidFill>
                  <a:srgbClr val="0070C0"/>
                </a:solidFill>
              </a:rPr>
              <a:t>Production Site</a:t>
            </a:r>
          </a:p>
        </p:txBody>
      </p:sp>
      <p:sp>
        <p:nvSpPr>
          <p:cNvPr id="198" name="TextBox 197"/>
          <p:cNvSpPr txBox="1"/>
          <p:nvPr/>
        </p:nvSpPr>
        <p:spPr>
          <a:xfrm>
            <a:off x="0" y="76200"/>
            <a:ext cx="7620000" cy="646331"/>
          </a:xfrm>
          <a:prstGeom prst="rect">
            <a:avLst/>
          </a:prstGeom>
          <a:noFill/>
        </p:spPr>
        <p:txBody>
          <a:bodyPr wrap="square" rtlCol="0">
            <a:spAutoFit/>
          </a:bodyPr>
          <a:lstStyle/>
          <a:p>
            <a:r>
              <a:rPr lang="en-US" sz="3600" b="1" dirty="0" smtClean="0">
                <a:solidFill>
                  <a:srgbClr val="000000"/>
                </a:solidFill>
                <a:effectLst>
                  <a:outerShdw blurRad="38100" dist="38100" dir="2700000" algn="tl">
                    <a:srgbClr val="000000">
                      <a:alpha val="43137"/>
                    </a:srgbClr>
                  </a:outerShdw>
                </a:effectLst>
              </a:rPr>
              <a:t>200 Terabyte VTL with Remote DR</a:t>
            </a:r>
            <a:endParaRPr lang="en-US" sz="3600" b="1" dirty="0">
              <a:solidFill>
                <a:srgbClr val="000000"/>
              </a:solidFill>
              <a:effectLst>
                <a:outerShdw blurRad="38100" dist="38100" dir="2700000" algn="tl">
                  <a:srgbClr val="000000">
                    <a:alpha val="43137"/>
                  </a:srgbClr>
                </a:outerShdw>
              </a:effectLst>
            </a:endParaRPr>
          </a:p>
        </p:txBody>
      </p:sp>
      <p:grpSp>
        <p:nvGrpSpPr>
          <p:cNvPr id="156" name="Group 155"/>
          <p:cNvGrpSpPr/>
          <p:nvPr/>
        </p:nvGrpSpPr>
        <p:grpSpPr>
          <a:xfrm flipH="1">
            <a:off x="4381780" y="1676400"/>
            <a:ext cx="4457420" cy="3933439"/>
            <a:chOff x="696684" y="965943"/>
            <a:chExt cx="7641293" cy="5206257"/>
          </a:xfrm>
        </p:grpSpPr>
        <p:cxnSp>
          <p:nvCxnSpPr>
            <p:cNvPr id="158" name="Straight Connector 157"/>
            <p:cNvCxnSpPr/>
            <p:nvPr/>
          </p:nvCxnSpPr>
          <p:spPr>
            <a:xfrm>
              <a:off x="7467600" y="1600200"/>
              <a:ext cx="551387" cy="1267180"/>
            </a:xfrm>
            <a:prstGeom prst="line">
              <a:avLst/>
            </a:prstGeom>
            <a:noFill/>
            <a:ln w="19050" cap="flat" cmpd="sng" algn="ctr">
              <a:solidFill>
                <a:srgbClr val="4F81BD">
                  <a:shade val="95000"/>
                  <a:satMod val="105000"/>
                </a:srgbClr>
              </a:solidFill>
              <a:prstDash val="solid"/>
            </a:ln>
            <a:effectLst/>
          </p:spPr>
        </p:cxnSp>
        <p:cxnSp>
          <p:nvCxnSpPr>
            <p:cNvPr id="160" name="Straight Connector 159"/>
            <p:cNvCxnSpPr/>
            <p:nvPr/>
          </p:nvCxnSpPr>
          <p:spPr>
            <a:xfrm flipH="1">
              <a:off x="7467602" y="3524951"/>
              <a:ext cx="551386" cy="1504249"/>
            </a:xfrm>
            <a:prstGeom prst="line">
              <a:avLst/>
            </a:prstGeom>
            <a:noFill/>
            <a:ln w="19050" cap="flat" cmpd="sng" algn="ctr">
              <a:solidFill>
                <a:srgbClr val="4F81BD">
                  <a:shade val="95000"/>
                  <a:satMod val="105000"/>
                </a:srgbClr>
              </a:solidFill>
              <a:prstDash val="solid"/>
            </a:ln>
            <a:effectLst/>
          </p:spPr>
        </p:cxnSp>
        <p:cxnSp>
          <p:nvCxnSpPr>
            <p:cNvPr id="162" name="Straight Connector 161"/>
            <p:cNvCxnSpPr/>
            <p:nvPr/>
          </p:nvCxnSpPr>
          <p:spPr>
            <a:xfrm>
              <a:off x="5616146" y="2410204"/>
              <a:ext cx="632254" cy="2618996"/>
            </a:xfrm>
            <a:prstGeom prst="line">
              <a:avLst/>
            </a:prstGeom>
            <a:noFill/>
            <a:ln w="19050" cap="flat" cmpd="sng" algn="ctr">
              <a:solidFill>
                <a:srgbClr val="4F81BD">
                  <a:shade val="95000"/>
                  <a:satMod val="105000"/>
                </a:srgbClr>
              </a:solidFill>
              <a:prstDash val="solid"/>
            </a:ln>
            <a:effectLst/>
          </p:spPr>
        </p:cxnSp>
        <p:cxnSp>
          <p:nvCxnSpPr>
            <p:cNvPr id="164" name="Straight Connector 163"/>
            <p:cNvCxnSpPr/>
            <p:nvPr/>
          </p:nvCxnSpPr>
          <p:spPr>
            <a:xfrm flipV="1">
              <a:off x="5638800" y="1524001"/>
              <a:ext cx="533400" cy="2686758"/>
            </a:xfrm>
            <a:prstGeom prst="line">
              <a:avLst/>
            </a:prstGeom>
            <a:noFill/>
            <a:ln w="19050" cap="flat" cmpd="sng" algn="ctr">
              <a:solidFill>
                <a:srgbClr val="4F81BD">
                  <a:shade val="95000"/>
                  <a:satMod val="105000"/>
                </a:srgbClr>
              </a:solidFill>
              <a:prstDash val="solid"/>
            </a:ln>
            <a:effectLst/>
          </p:spPr>
        </p:cxnSp>
        <p:cxnSp>
          <p:nvCxnSpPr>
            <p:cNvPr id="166" name="Straight Connector 165"/>
            <p:cNvCxnSpPr/>
            <p:nvPr/>
          </p:nvCxnSpPr>
          <p:spPr>
            <a:xfrm>
              <a:off x="5638800" y="4191000"/>
              <a:ext cx="659027" cy="838200"/>
            </a:xfrm>
            <a:prstGeom prst="line">
              <a:avLst/>
            </a:prstGeom>
            <a:noFill/>
            <a:ln w="19050" cap="flat" cmpd="sng" algn="ctr">
              <a:solidFill>
                <a:srgbClr val="4F81BD">
                  <a:shade val="95000"/>
                  <a:satMod val="105000"/>
                </a:srgbClr>
              </a:solidFill>
              <a:prstDash val="solid"/>
            </a:ln>
            <a:effectLst/>
          </p:spPr>
        </p:cxnSp>
        <p:cxnSp>
          <p:nvCxnSpPr>
            <p:cNvPr id="168" name="Straight Connector 167"/>
            <p:cNvCxnSpPr/>
            <p:nvPr/>
          </p:nvCxnSpPr>
          <p:spPr>
            <a:xfrm flipV="1">
              <a:off x="5665573" y="1524000"/>
              <a:ext cx="506627" cy="784721"/>
            </a:xfrm>
            <a:prstGeom prst="line">
              <a:avLst/>
            </a:prstGeom>
            <a:noFill/>
            <a:ln w="19050" cap="flat" cmpd="sng" algn="ctr">
              <a:solidFill>
                <a:srgbClr val="4F81BD">
                  <a:shade val="95000"/>
                  <a:satMod val="105000"/>
                </a:srgbClr>
              </a:solidFill>
              <a:prstDash val="solid"/>
            </a:ln>
            <a:effectLst/>
          </p:spPr>
        </p:cxnSp>
        <p:cxnSp>
          <p:nvCxnSpPr>
            <p:cNvPr id="177" name="Straight Connector 176"/>
            <p:cNvCxnSpPr/>
            <p:nvPr/>
          </p:nvCxnSpPr>
          <p:spPr>
            <a:xfrm>
              <a:off x="4114800" y="1981200"/>
              <a:ext cx="963827" cy="2209800"/>
            </a:xfrm>
            <a:prstGeom prst="line">
              <a:avLst/>
            </a:prstGeom>
            <a:noFill/>
            <a:ln w="19050" cap="flat" cmpd="sng" algn="ctr">
              <a:solidFill>
                <a:srgbClr val="4F81BD">
                  <a:shade val="95000"/>
                  <a:satMod val="105000"/>
                </a:srgbClr>
              </a:solidFill>
              <a:prstDash val="solid"/>
            </a:ln>
            <a:effectLst/>
          </p:spPr>
        </p:cxnSp>
        <p:cxnSp>
          <p:nvCxnSpPr>
            <p:cNvPr id="178" name="Straight Connector 177"/>
            <p:cNvCxnSpPr/>
            <p:nvPr/>
          </p:nvCxnSpPr>
          <p:spPr>
            <a:xfrm flipV="1">
              <a:off x="4114800" y="2362201"/>
              <a:ext cx="963827" cy="1386917"/>
            </a:xfrm>
            <a:prstGeom prst="line">
              <a:avLst/>
            </a:prstGeom>
            <a:noFill/>
            <a:ln w="19050" cap="flat" cmpd="sng" algn="ctr">
              <a:solidFill>
                <a:srgbClr val="4F81BD">
                  <a:shade val="95000"/>
                  <a:satMod val="105000"/>
                </a:srgbClr>
              </a:solidFill>
              <a:prstDash val="solid"/>
            </a:ln>
            <a:effectLst/>
          </p:spPr>
        </p:cxnSp>
        <p:cxnSp>
          <p:nvCxnSpPr>
            <p:cNvPr id="179" name="Straight Connector 178"/>
            <p:cNvCxnSpPr/>
            <p:nvPr/>
          </p:nvCxnSpPr>
          <p:spPr>
            <a:xfrm>
              <a:off x="1828800" y="4206318"/>
              <a:ext cx="1080341" cy="441882"/>
            </a:xfrm>
            <a:prstGeom prst="line">
              <a:avLst/>
            </a:prstGeom>
            <a:noFill/>
            <a:ln w="19050" cap="flat" cmpd="sng" algn="ctr">
              <a:solidFill>
                <a:srgbClr val="4F81BD">
                  <a:shade val="95000"/>
                  <a:satMod val="105000"/>
                </a:srgbClr>
              </a:solidFill>
              <a:prstDash val="solid"/>
            </a:ln>
            <a:effectLst/>
          </p:spPr>
        </p:cxnSp>
        <p:cxnSp>
          <p:nvCxnSpPr>
            <p:cNvPr id="181" name="Straight Connector 180"/>
            <p:cNvCxnSpPr/>
            <p:nvPr/>
          </p:nvCxnSpPr>
          <p:spPr>
            <a:xfrm>
              <a:off x="3962400" y="3749118"/>
              <a:ext cx="1080341" cy="441882"/>
            </a:xfrm>
            <a:prstGeom prst="line">
              <a:avLst/>
            </a:prstGeom>
            <a:noFill/>
            <a:ln w="19050" cap="flat" cmpd="sng" algn="ctr">
              <a:solidFill>
                <a:srgbClr val="4F81BD">
                  <a:shade val="95000"/>
                  <a:satMod val="105000"/>
                </a:srgbClr>
              </a:solidFill>
              <a:prstDash val="solid"/>
            </a:ln>
            <a:effectLst/>
          </p:spPr>
        </p:cxnSp>
        <p:cxnSp>
          <p:nvCxnSpPr>
            <p:cNvPr id="182" name="Straight Connector 181"/>
            <p:cNvCxnSpPr/>
            <p:nvPr/>
          </p:nvCxnSpPr>
          <p:spPr>
            <a:xfrm flipV="1">
              <a:off x="4114800" y="2381958"/>
              <a:ext cx="963827" cy="542307"/>
            </a:xfrm>
            <a:prstGeom prst="line">
              <a:avLst/>
            </a:prstGeom>
            <a:noFill/>
            <a:ln w="19050" cap="flat" cmpd="sng" algn="ctr">
              <a:solidFill>
                <a:srgbClr val="4F81BD">
                  <a:shade val="95000"/>
                  <a:satMod val="105000"/>
                </a:srgbClr>
              </a:solidFill>
              <a:prstDash val="solid"/>
            </a:ln>
            <a:effectLst/>
          </p:spPr>
        </p:cxnSp>
        <p:cxnSp>
          <p:nvCxnSpPr>
            <p:cNvPr id="183" name="Straight Connector 182"/>
            <p:cNvCxnSpPr/>
            <p:nvPr/>
          </p:nvCxnSpPr>
          <p:spPr>
            <a:xfrm flipV="1">
              <a:off x="4217773" y="4210759"/>
              <a:ext cx="811427" cy="437442"/>
            </a:xfrm>
            <a:prstGeom prst="line">
              <a:avLst/>
            </a:prstGeom>
            <a:noFill/>
            <a:ln w="19050" cap="flat" cmpd="sng" algn="ctr">
              <a:solidFill>
                <a:srgbClr val="4F81BD">
                  <a:shade val="95000"/>
                  <a:satMod val="105000"/>
                </a:srgbClr>
              </a:solidFill>
              <a:prstDash val="solid"/>
            </a:ln>
            <a:effectLst/>
          </p:spPr>
        </p:cxnSp>
        <p:cxnSp>
          <p:nvCxnSpPr>
            <p:cNvPr id="184" name="Straight Connector 183"/>
            <p:cNvCxnSpPr/>
            <p:nvPr/>
          </p:nvCxnSpPr>
          <p:spPr>
            <a:xfrm>
              <a:off x="3995215" y="1907964"/>
              <a:ext cx="1080341" cy="441882"/>
            </a:xfrm>
            <a:prstGeom prst="line">
              <a:avLst/>
            </a:prstGeom>
            <a:noFill/>
            <a:ln w="19050" cap="flat" cmpd="sng" algn="ctr">
              <a:solidFill>
                <a:srgbClr val="4F81BD">
                  <a:shade val="95000"/>
                  <a:satMod val="105000"/>
                </a:srgbClr>
              </a:solidFill>
              <a:prstDash val="solid"/>
            </a:ln>
            <a:effectLst/>
          </p:spPr>
        </p:cxnSp>
        <p:cxnSp>
          <p:nvCxnSpPr>
            <p:cNvPr id="185" name="Straight Connector 184"/>
            <p:cNvCxnSpPr/>
            <p:nvPr/>
          </p:nvCxnSpPr>
          <p:spPr>
            <a:xfrm flipV="1">
              <a:off x="1828800" y="3718335"/>
              <a:ext cx="1169773" cy="408819"/>
            </a:xfrm>
            <a:prstGeom prst="line">
              <a:avLst/>
            </a:prstGeom>
            <a:noFill/>
            <a:ln w="19050" cap="flat" cmpd="sng" algn="ctr">
              <a:solidFill>
                <a:srgbClr val="4F81BD">
                  <a:shade val="95000"/>
                  <a:satMod val="105000"/>
                </a:srgbClr>
              </a:solidFill>
              <a:prstDash val="solid"/>
            </a:ln>
            <a:effectLst/>
          </p:spPr>
        </p:cxnSp>
        <p:cxnSp>
          <p:nvCxnSpPr>
            <p:cNvPr id="186" name="Straight Connector 185"/>
            <p:cNvCxnSpPr/>
            <p:nvPr/>
          </p:nvCxnSpPr>
          <p:spPr>
            <a:xfrm flipH="1">
              <a:off x="2133600" y="2057400"/>
              <a:ext cx="778209" cy="0"/>
            </a:xfrm>
            <a:prstGeom prst="line">
              <a:avLst/>
            </a:prstGeom>
            <a:noFill/>
            <a:ln w="28575" cap="flat" cmpd="sng" algn="ctr">
              <a:solidFill>
                <a:srgbClr val="4F81BD">
                  <a:shade val="95000"/>
                  <a:satMod val="105000"/>
                </a:srgbClr>
              </a:solidFill>
              <a:prstDash val="solid"/>
            </a:ln>
            <a:effectLst/>
          </p:spPr>
        </p:cxnSp>
        <p:cxnSp>
          <p:nvCxnSpPr>
            <p:cNvPr id="187" name="Straight Connector 186"/>
            <p:cNvCxnSpPr/>
            <p:nvPr/>
          </p:nvCxnSpPr>
          <p:spPr>
            <a:xfrm flipH="1">
              <a:off x="2133600" y="1905000"/>
              <a:ext cx="778209" cy="0"/>
            </a:xfrm>
            <a:prstGeom prst="line">
              <a:avLst/>
            </a:prstGeom>
            <a:noFill/>
            <a:ln w="28575" cap="flat" cmpd="sng" algn="ctr">
              <a:solidFill>
                <a:srgbClr val="4F81BD">
                  <a:shade val="95000"/>
                  <a:satMod val="105000"/>
                </a:srgbClr>
              </a:solidFill>
              <a:prstDash val="solid"/>
            </a:ln>
            <a:effectLst/>
          </p:spPr>
        </p:cxnSp>
        <p:sp>
          <p:nvSpPr>
            <p:cNvPr id="188" name="Rectangle 187"/>
            <p:cNvSpPr/>
            <p:nvPr/>
          </p:nvSpPr>
          <p:spPr bwMode="auto">
            <a:xfrm>
              <a:off x="5975370" y="5369287"/>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189" name="Rectangle 188"/>
            <p:cNvSpPr/>
            <p:nvPr/>
          </p:nvSpPr>
          <p:spPr bwMode="auto">
            <a:xfrm>
              <a:off x="3195662" y="30480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nvGrpSpPr>
            <p:cNvPr id="190" name="Group 67"/>
            <p:cNvGrpSpPr/>
            <p:nvPr/>
          </p:nvGrpSpPr>
          <p:grpSpPr>
            <a:xfrm>
              <a:off x="2820636" y="1856449"/>
              <a:ext cx="1411457" cy="493736"/>
              <a:chOff x="3018188" y="1865248"/>
              <a:chExt cx="1087998" cy="380999"/>
            </a:xfrm>
          </p:grpSpPr>
          <p:pic>
            <p:nvPicPr>
              <p:cNvPr id="242" name="Picture 241"/>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43" name="Rectangle 242"/>
              <p:cNvSpPr/>
              <p:nvPr/>
            </p:nvSpPr>
            <p:spPr bwMode="auto">
              <a:xfrm>
                <a:off x="3276600" y="2043834"/>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191" name="Rectangle 190"/>
            <p:cNvSpPr/>
            <p:nvPr/>
          </p:nvSpPr>
          <p:spPr bwMode="auto">
            <a:xfrm>
              <a:off x="3235452" y="3886201"/>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194" name="Rectangle 193"/>
            <p:cNvSpPr/>
            <p:nvPr/>
          </p:nvSpPr>
          <p:spPr bwMode="auto">
            <a:xfrm>
              <a:off x="3275241" y="48006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pic>
          <p:nvPicPr>
            <p:cNvPr id="195" name="Picture 62" descr="ART-HDS AMS 2300"/>
            <p:cNvPicPr>
              <a:picLocks noChangeAspect="1" noChangeArrowheads="1"/>
            </p:cNvPicPr>
            <p:nvPr/>
          </p:nvPicPr>
          <p:blipFill>
            <a:blip r:embed="rId3" cstate="print"/>
            <a:srcRect/>
            <a:stretch>
              <a:fillRect/>
            </a:stretch>
          </p:blipFill>
          <p:spPr bwMode="auto">
            <a:xfrm>
              <a:off x="1219200" y="3718335"/>
              <a:ext cx="740646" cy="1477828"/>
            </a:xfrm>
            <a:prstGeom prst="rect">
              <a:avLst/>
            </a:prstGeom>
            <a:noFill/>
          </p:spPr>
        </p:pic>
        <p:sp>
          <p:nvSpPr>
            <p:cNvPr id="199" name="TextBox 198"/>
            <p:cNvSpPr txBox="1"/>
            <p:nvPr/>
          </p:nvSpPr>
          <p:spPr>
            <a:xfrm>
              <a:off x="696684" y="5183090"/>
              <a:ext cx="1304875" cy="989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AMS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USP V</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HUS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VSP</a:t>
              </a:r>
            </a:p>
          </p:txBody>
        </p:sp>
        <p:sp>
          <p:nvSpPr>
            <p:cNvPr id="202" name="TextBox 201"/>
            <p:cNvSpPr txBox="1"/>
            <p:nvPr/>
          </p:nvSpPr>
          <p:spPr>
            <a:xfrm>
              <a:off x="5257800" y="965943"/>
              <a:ext cx="3080177" cy="3190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smtClean="0">
                  <a:ln>
                    <a:noFill/>
                  </a:ln>
                  <a:solidFill>
                    <a:sysClr val="windowText" lastClr="000000"/>
                  </a:solidFill>
                  <a:effectLst/>
                  <a:uLnTx/>
                  <a:uFillTx/>
                </a:rPr>
                <a:t>SecureAgent</a:t>
              </a:r>
              <a:r>
                <a:rPr kumimoji="0" lang="en-US" sz="1000" b="1" i="0" u="none" strike="noStrike" kern="0" cap="none" spc="0" normalizeH="0" baseline="0" noProof="0" dirty="0" smtClean="0">
                  <a:ln>
                    <a:noFill/>
                  </a:ln>
                  <a:solidFill>
                    <a:sysClr val="windowText" lastClr="000000"/>
                  </a:solidFill>
                  <a:effectLst/>
                  <a:uLnTx/>
                  <a:uFillTx/>
                </a:rPr>
                <a:t> Catalog</a:t>
              </a:r>
              <a:endParaRPr kumimoji="0" lang="en-US" sz="1000" b="1" i="0" u="none" strike="noStrike" kern="0" cap="none" spc="0" normalizeH="0" baseline="0" noProof="0" dirty="0">
                <a:ln>
                  <a:noFill/>
                </a:ln>
                <a:solidFill>
                  <a:sysClr val="windowText" lastClr="000000"/>
                </a:solidFill>
                <a:effectLst/>
                <a:uLnTx/>
                <a:uFillTx/>
              </a:endParaRPr>
            </a:p>
          </p:txBody>
        </p:sp>
        <p:sp>
          <p:nvSpPr>
            <p:cNvPr id="217" name="TextBox 216"/>
            <p:cNvSpPr txBox="1"/>
            <p:nvPr/>
          </p:nvSpPr>
          <p:spPr>
            <a:xfrm>
              <a:off x="2522706" y="2049730"/>
              <a:ext cx="1755323"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Channel Emulation</a:t>
              </a:r>
            </a:p>
          </p:txBody>
        </p:sp>
        <p:sp>
          <p:nvSpPr>
            <p:cNvPr id="218" name="TextBox 217"/>
            <p:cNvSpPr txBox="1"/>
            <p:nvPr/>
          </p:nvSpPr>
          <p:spPr>
            <a:xfrm>
              <a:off x="1589525" y="2176232"/>
              <a:ext cx="1065218" cy="3258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rPr>
                <a:t>FICON</a:t>
              </a:r>
              <a:endParaRPr kumimoji="0" lang="en-US" sz="1000" b="1" i="0" u="none" strike="noStrike" kern="0" cap="none" spc="0" normalizeH="0" baseline="0" noProof="0" dirty="0">
                <a:ln>
                  <a:noFill/>
                </a:ln>
                <a:solidFill>
                  <a:srgbClr val="000000"/>
                </a:solidFill>
                <a:effectLst/>
                <a:uLnTx/>
                <a:uFillTx/>
              </a:endParaRPr>
            </a:p>
          </p:txBody>
        </p:sp>
        <p:sp>
          <p:nvSpPr>
            <p:cNvPr id="219" name="TextBox 218"/>
            <p:cNvSpPr txBox="1"/>
            <p:nvPr/>
          </p:nvSpPr>
          <p:spPr>
            <a:xfrm>
              <a:off x="1741715" y="3991668"/>
              <a:ext cx="1231291" cy="3747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FC/SCSI</a:t>
              </a:r>
            </a:p>
          </p:txBody>
        </p:sp>
        <p:cxnSp>
          <p:nvCxnSpPr>
            <p:cNvPr id="220" name="Straight Connector 219"/>
            <p:cNvCxnSpPr/>
            <p:nvPr/>
          </p:nvCxnSpPr>
          <p:spPr>
            <a:xfrm flipH="1">
              <a:off x="2133600" y="2944150"/>
              <a:ext cx="778209" cy="0"/>
            </a:xfrm>
            <a:prstGeom prst="line">
              <a:avLst/>
            </a:prstGeom>
            <a:noFill/>
            <a:ln w="28575" cap="flat" cmpd="sng" algn="ctr">
              <a:solidFill>
                <a:srgbClr val="4F81BD">
                  <a:shade val="95000"/>
                  <a:satMod val="105000"/>
                </a:srgbClr>
              </a:solidFill>
              <a:prstDash val="solid"/>
            </a:ln>
            <a:effectLst/>
          </p:spPr>
        </p:cxnSp>
        <p:cxnSp>
          <p:nvCxnSpPr>
            <p:cNvPr id="221" name="Straight Connector 220"/>
            <p:cNvCxnSpPr/>
            <p:nvPr/>
          </p:nvCxnSpPr>
          <p:spPr>
            <a:xfrm flipH="1">
              <a:off x="2133600" y="2791750"/>
              <a:ext cx="778209" cy="0"/>
            </a:xfrm>
            <a:prstGeom prst="line">
              <a:avLst/>
            </a:prstGeom>
            <a:noFill/>
            <a:ln w="28575" cap="flat" cmpd="sng" algn="ctr">
              <a:solidFill>
                <a:srgbClr val="4F81BD">
                  <a:shade val="95000"/>
                  <a:satMod val="105000"/>
                </a:srgbClr>
              </a:solidFill>
              <a:prstDash val="solid"/>
            </a:ln>
            <a:effectLst/>
          </p:spPr>
        </p:cxnSp>
        <p:grpSp>
          <p:nvGrpSpPr>
            <p:cNvPr id="222" name="Group 67"/>
            <p:cNvGrpSpPr/>
            <p:nvPr/>
          </p:nvGrpSpPr>
          <p:grpSpPr>
            <a:xfrm>
              <a:off x="2820636" y="2743199"/>
              <a:ext cx="1411457" cy="493736"/>
              <a:chOff x="3018188" y="1865248"/>
              <a:chExt cx="1087998" cy="380999"/>
            </a:xfrm>
          </p:grpSpPr>
          <p:pic>
            <p:nvPicPr>
              <p:cNvPr id="240" name="Picture 239"/>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41" name="Rectangle 240"/>
              <p:cNvSpPr/>
              <p:nvPr/>
            </p:nvSpPr>
            <p:spPr bwMode="auto">
              <a:xfrm>
                <a:off x="3276600" y="2059945"/>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23" name="Group 67"/>
            <p:cNvGrpSpPr/>
            <p:nvPr/>
          </p:nvGrpSpPr>
          <p:grpSpPr>
            <a:xfrm>
              <a:off x="2819400" y="3645748"/>
              <a:ext cx="1411457" cy="545252"/>
              <a:chOff x="3018188" y="1865248"/>
              <a:chExt cx="1087998" cy="420752"/>
            </a:xfrm>
          </p:grpSpPr>
          <p:pic>
            <p:nvPicPr>
              <p:cNvPr id="238" name="Picture 237"/>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9" name="Rectangle 238"/>
              <p:cNvSpPr/>
              <p:nvPr/>
            </p:nvSpPr>
            <p:spPr bwMode="auto">
              <a:xfrm>
                <a:off x="3276600" y="212488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24" name="Group 67"/>
            <p:cNvGrpSpPr/>
            <p:nvPr/>
          </p:nvGrpSpPr>
          <p:grpSpPr>
            <a:xfrm>
              <a:off x="2819400" y="4560147"/>
              <a:ext cx="1411457" cy="493736"/>
              <a:chOff x="3018188" y="1865248"/>
              <a:chExt cx="1087998" cy="380999"/>
            </a:xfrm>
          </p:grpSpPr>
          <p:pic>
            <p:nvPicPr>
              <p:cNvPr id="236" name="Picture 235"/>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7" name="Rectangle 236"/>
              <p:cNvSpPr/>
              <p:nvPr/>
            </p:nvSpPr>
            <p:spPr bwMode="auto">
              <a:xfrm>
                <a:off x="3276600" y="20491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25" name="TextBox 224"/>
            <p:cNvSpPr txBox="1"/>
            <p:nvPr/>
          </p:nvSpPr>
          <p:spPr>
            <a:xfrm>
              <a:off x="2656115" y="3865164"/>
              <a:ext cx="1846456"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Storage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Interface</a:t>
              </a:r>
            </a:p>
          </p:txBody>
        </p:sp>
        <p:pic>
          <p:nvPicPr>
            <p:cNvPr id="226" name="Picture 225"/>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95023" y="2286000"/>
              <a:ext cx="719977" cy="167209"/>
            </a:xfrm>
            <a:prstGeom prst="rect">
              <a:avLst/>
            </a:prstGeom>
          </p:spPr>
        </p:pic>
        <p:grpSp>
          <p:nvGrpSpPr>
            <p:cNvPr id="227" name="Group 67"/>
            <p:cNvGrpSpPr/>
            <p:nvPr/>
          </p:nvGrpSpPr>
          <p:grpSpPr>
            <a:xfrm>
              <a:off x="6096000" y="1391407"/>
              <a:ext cx="1411457" cy="513593"/>
              <a:chOff x="3018188" y="1865248"/>
              <a:chExt cx="1087998" cy="396322"/>
            </a:xfrm>
          </p:grpSpPr>
          <p:pic>
            <p:nvPicPr>
              <p:cNvPr id="234" name="Picture 233"/>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5" name="Rectangle 234"/>
              <p:cNvSpPr/>
              <p:nvPr/>
            </p:nvSpPr>
            <p:spPr bwMode="auto">
              <a:xfrm>
                <a:off x="3276600" y="210045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28" name="Group 67"/>
            <p:cNvGrpSpPr/>
            <p:nvPr/>
          </p:nvGrpSpPr>
          <p:grpSpPr>
            <a:xfrm>
              <a:off x="6172200" y="4864947"/>
              <a:ext cx="1411457" cy="525444"/>
              <a:chOff x="3018188" y="1865248"/>
              <a:chExt cx="1087998" cy="405467"/>
            </a:xfrm>
          </p:grpSpPr>
          <p:pic>
            <p:nvPicPr>
              <p:cNvPr id="232" name="Picture 231"/>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3" name="Rectangle 232"/>
              <p:cNvSpPr/>
              <p:nvPr/>
            </p:nvSpPr>
            <p:spPr bwMode="auto">
              <a:xfrm>
                <a:off x="3276600" y="21095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cxnSp>
          <p:nvCxnSpPr>
            <p:cNvPr id="229" name="Straight Connector 228"/>
            <p:cNvCxnSpPr/>
            <p:nvPr/>
          </p:nvCxnSpPr>
          <p:spPr>
            <a:xfrm>
              <a:off x="4191000" y="2924265"/>
              <a:ext cx="887627" cy="1266735"/>
            </a:xfrm>
            <a:prstGeom prst="line">
              <a:avLst/>
            </a:prstGeom>
            <a:noFill/>
            <a:ln w="19050" cap="flat" cmpd="sng" algn="ctr">
              <a:solidFill>
                <a:srgbClr val="4F81BD">
                  <a:shade val="95000"/>
                  <a:satMod val="105000"/>
                </a:srgbClr>
              </a:solidFill>
              <a:prstDash val="solid"/>
            </a:ln>
            <a:effectLst/>
          </p:spPr>
        </p:cxnSp>
        <p:pic>
          <p:nvPicPr>
            <p:cNvPr id="230" name="Picture 229"/>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75654" y="4127154"/>
              <a:ext cx="719977" cy="167209"/>
            </a:xfrm>
            <a:prstGeom prst="rect">
              <a:avLst/>
            </a:prstGeom>
          </p:spPr>
        </p:pic>
        <p:cxnSp>
          <p:nvCxnSpPr>
            <p:cNvPr id="231" name="Straight Connector 230"/>
            <p:cNvCxnSpPr/>
            <p:nvPr/>
          </p:nvCxnSpPr>
          <p:spPr>
            <a:xfrm flipV="1">
              <a:off x="4191000" y="2401702"/>
              <a:ext cx="887627" cy="2246498"/>
            </a:xfrm>
            <a:prstGeom prst="line">
              <a:avLst/>
            </a:prstGeom>
            <a:noFill/>
            <a:ln w="19050" cap="flat" cmpd="sng" algn="ctr">
              <a:solidFill>
                <a:srgbClr val="4F81BD">
                  <a:shade val="95000"/>
                  <a:satMod val="105000"/>
                </a:srgbClr>
              </a:solidFill>
              <a:prstDash val="solid"/>
            </a:ln>
            <a:effectLst/>
          </p:spPr>
        </p:cxnSp>
      </p:grpSp>
      <p:grpSp>
        <p:nvGrpSpPr>
          <p:cNvPr id="244" name="Group 243"/>
          <p:cNvGrpSpPr/>
          <p:nvPr/>
        </p:nvGrpSpPr>
        <p:grpSpPr>
          <a:xfrm>
            <a:off x="533400" y="1676400"/>
            <a:ext cx="4267200" cy="4038600"/>
            <a:chOff x="1219200" y="962937"/>
            <a:chExt cx="7315200" cy="5345446"/>
          </a:xfrm>
        </p:grpSpPr>
        <p:cxnSp>
          <p:nvCxnSpPr>
            <p:cNvPr id="245" name="Straight Connector 244"/>
            <p:cNvCxnSpPr/>
            <p:nvPr/>
          </p:nvCxnSpPr>
          <p:spPr>
            <a:xfrm flipH="1">
              <a:off x="7467602" y="3524951"/>
              <a:ext cx="551386" cy="1504249"/>
            </a:xfrm>
            <a:prstGeom prst="line">
              <a:avLst/>
            </a:prstGeom>
            <a:noFill/>
            <a:ln w="19050" cap="flat" cmpd="sng" algn="ctr">
              <a:solidFill>
                <a:srgbClr val="4F81BD">
                  <a:shade val="95000"/>
                  <a:satMod val="105000"/>
                </a:srgbClr>
              </a:solidFill>
              <a:prstDash val="solid"/>
            </a:ln>
            <a:effectLst/>
          </p:spPr>
        </p:cxnSp>
        <p:cxnSp>
          <p:nvCxnSpPr>
            <p:cNvPr id="246" name="Straight Connector 245"/>
            <p:cNvCxnSpPr/>
            <p:nvPr/>
          </p:nvCxnSpPr>
          <p:spPr>
            <a:xfrm>
              <a:off x="7467600" y="1600200"/>
              <a:ext cx="551387" cy="1267180"/>
            </a:xfrm>
            <a:prstGeom prst="line">
              <a:avLst/>
            </a:prstGeom>
            <a:noFill/>
            <a:ln w="19050" cap="flat" cmpd="sng" algn="ctr">
              <a:solidFill>
                <a:srgbClr val="4F81BD">
                  <a:shade val="95000"/>
                  <a:satMod val="105000"/>
                </a:srgbClr>
              </a:solidFill>
              <a:prstDash val="solid"/>
            </a:ln>
            <a:effectLst/>
          </p:spPr>
        </p:cxnSp>
        <p:cxnSp>
          <p:nvCxnSpPr>
            <p:cNvPr id="247" name="Straight Connector 246"/>
            <p:cNvCxnSpPr/>
            <p:nvPr/>
          </p:nvCxnSpPr>
          <p:spPr>
            <a:xfrm>
              <a:off x="5616146" y="2410204"/>
              <a:ext cx="632254" cy="2618996"/>
            </a:xfrm>
            <a:prstGeom prst="line">
              <a:avLst/>
            </a:prstGeom>
            <a:noFill/>
            <a:ln w="19050" cap="flat" cmpd="sng" algn="ctr">
              <a:solidFill>
                <a:srgbClr val="4F81BD">
                  <a:shade val="95000"/>
                  <a:satMod val="105000"/>
                </a:srgbClr>
              </a:solidFill>
              <a:prstDash val="solid"/>
            </a:ln>
            <a:effectLst/>
          </p:spPr>
        </p:cxnSp>
        <p:cxnSp>
          <p:nvCxnSpPr>
            <p:cNvPr id="248" name="Straight Connector 247"/>
            <p:cNvCxnSpPr/>
            <p:nvPr/>
          </p:nvCxnSpPr>
          <p:spPr>
            <a:xfrm flipV="1">
              <a:off x="5638800" y="1524001"/>
              <a:ext cx="533400" cy="2686758"/>
            </a:xfrm>
            <a:prstGeom prst="line">
              <a:avLst/>
            </a:prstGeom>
            <a:noFill/>
            <a:ln w="19050" cap="flat" cmpd="sng" algn="ctr">
              <a:solidFill>
                <a:srgbClr val="4F81BD">
                  <a:shade val="95000"/>
                  <a:satMod val="105000"/>
                </a:srgbClr>
              </a:solidFill>
              <a:prstDash val="solid"/>
            </a:ln>
            <a:effectLst/>
          </p:spPr>
        </p:cxnSp>
        <p:cxnSp>
          <p:nvCxnSpPr>
            <p:cNvPr id="249" name="Straight Connector 248"/>
            <p:cNvCxnSpPr/>
            <p:nvPr/>
          </p:nvCxnSpPr>
          <p:spPr>
            <a:xfrm>
              <a:off x="5638800" y="4191000"/>
              <a:ext cx="659027" cy="838200"/>
            </a:xfrm>
            <a:prstGeom prst="line">
              <a:avLst/>
            </a:prstGeom>
            <a:noFill/>
            <a:ln w="19050" cap="flat" cmpd="sng" algn="ctr">
              <a:solidFill>
                <a:srgbClr val="4F81BD">
                  <a:shade val="95000"/>
                  <a:satMod val="105000"/>
                </a:srgbClr>
              </a:solidFill>
              <a:prstDash val="solid"/>
            </a:ln>
            <a:effectLst/>
          </p:spPr>
        </p:cxnSp>
        <p:cxnSp>
          <p:nvCxnSpPr>
            <p:cNvPr id="250" name="Straight Connector 249"/>
            <p:cNvCxnSpPr/>
            <p:nvPr/>
          </p:nvCxnSpPr>
          <p:spPr>
            <a:xfrm flipV="1">
              <a:off x="5665573" y="1524000"/>
              <a:ext cx="506627" cy="784721"/>
            </a:xfrm>
            <a:prstGeom prst="line">
              <a:avLst/>
            </a:prstGeom>
            <a:noFill/>
            <a:ln w="19050" cap="flat" cmpd="sng" algn="ctr">
              <a:solidFill>
                <a:srgbClr val="4F81BD">
                  <a:shade val="95000"/>
                  <a:satMod val="105000"/>
                </a:srgbClr>
              </a:solidFill>
              <a:prstDash val="solid"/>
            </a:ln>
            <a:effectLst/>
          </p:spPr>
        </p:cxnSp>
        <p:cxnSp>
          <p:nvCxnSpPr>
            <p:cNvPr id="251" name="Straight Connector 250"/>
            <p:cNvCxnSpPr/>
            <p:nvPr/>
          </p:nvCxnSpPr>
          <p:spPr>
            <a:xfrm>
              <a:off x="4114800" y="1981200"/>
              <a:ext cx="963827" cy="2209800"/>
            </a:xfrm>
            <a:prstGeom prst="line">
              <a:avLst/>
            </a:prstGeom>
            <a:noFill/>
            <a:ln w="19050" cap="flat" cmpd="sng" algn="ctr">
              <a:solidFill>
                <a:srgbClr val="4F81BD">
                  <a:shade val="95000"/>
                  <a:satMod val="105000"/>
                </a:srgbClr>
              </a:solidFill>
              <a:prstDash val="solid"/>
            </a:ln>
            <a:effectLst/>
          </p:spPr>
        </p:cxnSp>
        <p:cxnSp>
          <p:nvCxnSpPr>
            <p:cNvPr id="252" name="Straight Connector 251"/>
            <p:cNvCxnSpPr/>
            <p:nvPr/>
          </p:nvCxnSpPr>
          <p:spPr>
            <a:xfrm flipV="1">
              <a:off x="4114800" y="2362201"/>
              <a:ext cx="963827" cy="1386917"/>
            </a:xfrm>
            <a:prstGeom prst="line">
              <a:avLst/>
            </a:prstGeom>
            <a:noFill/>
            <a:ln w="19050" cap="flat" cmpd="sng" algn="ctr">
              <a:solidFill>
                <a:srgbClr val="4F81BD">
                  <a:shade val="95000"/>
                  <a:satMod val="105000"/>
                </a:srgbClr>
              </a:solidFill>
              <a:prstDash val="solid"/>
            </a:ln>
            <a:effectLst/>
          </p:spPr>
        </p:cxnSp>
        <p:cxnSp>
          <p:nvCxnSpPr>
            <p:cNvPr id="253" name="Straight Connector 252"/>
            <p:cNvCxnSpPr/>
            <p:nvPr/>
          </p:nvCxnSpPr>
          <p:spPr>
            <a:xfrm>
              <a:off x="1828800" y="4206318"/>
              <a:ext cx="1080341" cy="441882"/>
            </a:xfrm>
            <a:prstGeom prst="line">
              <a:avLst/>
            </a:prstGeom>
            <a:noFill/>
            <a:ln w="19050" cap="flat" cmpd="sng" algn="ctr">
              <a:solidFill>
                <a:srgbClr val="4F81BD">
                  <a:shade val="95000"/>
                  <a:satMod val="105000"/>
                </a:srgbClr>
              </a:solidFill>
              <a:prstDash val="solid"/>
            </a:ln>
            <a:effectLst/>
          </p:spPr>
        </p:cxnSp>
        <p:cxnSp>
          <p:nvCxnSpPr>
            <p:cNvPr id="254" name="Straight Connector 253"/>
            <p:cNvCxnSpPr/>
            <p:nvPr/>
          </p:nvCxnSpPr>
          <p:spPr>
            <a:xfrm>
              <a:off x="3962400" y="3749118"/>
              <a:ext cx="1080341" cy="441882"/>
            </a:xfrm>
            <a:prstGeom prst="line">
              <a:avLst/>
            </a:prstGeom>
            <a:noFill/>
            <a:ln w="19050" cap="flat" cmpd="sng" algn="ctr">
              <a:solidFill>
                <a:srgbClr val="4F81BD">
                  <a:shade val="95000"/>
                  <a:satMod val="105000"/>
                </a:srgbClr>
              </a:solidFill>
              <a:prstDash val="solid"/>
            </a:ln>
            <a:effectLst/>
          </p:spPr>
        </p:cxnSp>
        <p:cxnSp>
          <p:nvCxnSpPr>
            <p:cNvPr id="255" name="Straight Connector 254"/>
            <p:cNvCxnSpPr/>
            <p:nvPr/>
          </p:nvCxnSpPr>
          <p:spPr>
            <a:xfrm flipV="1">
              <a:off x="4114800" y="2381958"/>
              <a:ext cx="963827" cy="542307"/>
            </a:xfrm>
            <a:prstGeom prst="line">
              <a:avLst/>
            </a:prstGeom>
            <a:noFill/>
            <a:ln w="19050" cap="flat" cmpd="sng" algn="ctr">
              <a:solidFill>
                <a:srgbClr val="4F81BD">
                  <a:shade val="95000"/>
                  <a:satMod val="105000"/>
                </a:srgbClr>
              </a:solidFill>
              <a:prstDash val="solid"/>
            </a:ln>
            <a:effectLst/>
          </p:spPr>
        </p:cxnSp>
        <p:cxnSp>
          <p:nvCxnSpPr>
            <p:cNvPr id="256" name="Straight Connector 255"/>
            <p:cNvCxnSpPr/>
            <p:nvPr/>
          </p:nvCxnSpPr>
          <p:spPr>
            <a:xfrm flipV="1">
              <a:off x="4217773" y="4210759"/>
              <a:ext cx="811427" cy="437442"/>
            </a:xfrm>
            <a:prstGeom prst="line">
              <a:avLst/>
            </a:prstGeom>
            <a:noFill/>
            <a:ln w="19050" cap="flat" cmpd="sng" algn="ctr">
              <a:solidFill>
                <a:srgbClr val="4F81BD">
                  <a:shade val="95000"/>
                  <a:satMod val="105000"/>
                </a:srgbClr>
              </a:solidFill>
              <a:prstDash val="solid"/>
            </a:ln>
            <a:effectLst/>
          </p:spPr>
        </p:cxnSp>
        <p:cxnSp>
          <p:nvCxnSpPr>
            <p:cNvPr id="257" name="Straight Connector 256"/>
            <p:cNvCxnSpPr/>
            <p:nvPr/>
          </p:nvCxnSpPr>
          <p:spPr>
            <a:xfrm>
              <a:off x="3995215" y="1907964"/>
              <a:ext cx="1080341" cy="441882"/>
            </a:xfrm>
            <a:prstGeom prst="line">
              <a:avLst/>
            </a:prstGeom>
            <a:noFill/>
            <a:ln w="19050" cap="flat" cmpd="sng" algn="ctr">
              <a:solidFill>
                <a:srgbClr val="4F81BD">
                  <a:shade val="95000"/>
                  <a:satMod val="105000"/>
                </a:srgbClr>
              </a:solidFill>
              <a:prstDash val="solid"/>
            </a:ln>
            <a:effectLst/>
          </p:spPr>
        </p:cxnSp>
        <p:cxnSp>
          <p:nvCxnSpPr>
            <p:cNvPr id="258" name="Straight Connector 257"/>
            <p:cNvCxnSpPr/>
            <p:nvPr/>
          </p:nvCxnSpPr>
          <p:spPr>
            <a:xfrm flipV="1">
              <a:off x="1828800" y="3718335"/>
              <a:ext cx="1169773" cy="408819"/>
            </a:xfrm>
            <a:prstGeom prst="line">
              <a:avLst/>
            </a:prstGeom>
            <a:noFill/>
            <a:ln w="19050" cap="flat" cmpd="sng" algn="ctr">
              <a:solidFill>
                <a:srgbClr val="4F81BD">
                  <a:shade val="95000"/>
                  <a:satMod val="105000"/>
                </a:srgbClr>
              </a:solidFill>
              <a:prstDash val="solid"/>
            </a:ln>
            <a:effectLst/>
          </p:spPr>
        </p:cxnSp>
        <p:cxnSp>
          <p:nvCxnSpPr>
            <p:cNvPr id="259" name="Straight Connector 258"/>
            <p:cNvCxnSpPr/>
            <p:nvPr/>
          </p:nvCxnSpPr>
          <p:spPr>
            <a:xfrm flipH="1">
              <a:off x="2133600" y="2057400"/>
              <a:ext cx="778209" cy="0"/>
            </a:xfrm>
            <a:prstGeom prst="line">
              <a:avLst/>
            </a:prstGeom>
            <a:noFill/>
            <a:ln w="28575" cap="flat" cmpd="sng" algn="ctr">
              <a:solidFill>
                <a:srgbClr val="4F81BD">
                  <a:shade val="95000"/>
                  <a:satMod val="105000"/>
                </a:srgbClr>
              </a:solidFill>
              <a:prstDash val="solid"/>
            </a:ln>
            <a:effectLst/>
          </p:spPr>
        </p:cxnSp>
        <p:cxnSp>
          <p:nvCxnSpPr>
            <p:cNvPr id="260" name="Straight Connector 259"/>
            <p:cNvCxnSpPr/>
            <p:nvPr/>
          </p:nvCxnSpPr>
          <p:spPr>
            <a:xfrm flipH="1">
              <a:off x="2133600" y="1905000"/>
              <a:ext cx="778209" cy="0"/>
            </a:xfrm>
            <a:prstGeom prst="line">
              <a:avLst/>
            </a:prstGeom>
            <a:noFill/>
            <a:ln w="28575" cap="flat" cmpd="sng" algn="ctr">
              <a:solidFill>
                <a:srgbClr val="4F81BD">
                  <a:shade val="95000"/>
                  <a:satMod val="105000"/>
                </a:srgbClr>
              </a:solidFill>
              <a:prstDash val="solid"/>
            </a:ln>
            <a:effectLst/>
          </p:spPr>
        </p:cxnSp>
        <p:sp>
          <p:nvSpPr>
            <p:cNvPr id="261" name="Rectangle 260"/>
            <p:cNvSpPr/>
            <p:nvPr/>
          </p:nvSpPr>
          <p:spPr bwMode="auto">
            <a:xfrm>
              <a:off x="5975370" y="5369287"/>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262" name="Rectangle 261"/>
            <p:cNvSpPr/>
            <p:nvPr/>
          </p:nvSpPr>
          <p:spPr bwMode="auto">
            <a:xfrm>
              <a:off x="3195662" y="30480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nvGrpSpPr>
            <p:cNvPr id="263" name="Group 67"/>
            <p:cNvGrpSpPr/>
            <p:nvPr/>
          </p:nvGrpSpPr>
          <p:grpSpPr>
            <a:xfrm>
              <a:off x="2820636" y="1856449"/>
              <a:ext cx="1411457" cy="518490"/>
              <a:chOff x="3018188" y="1865248"/>
              <a:chExt cx="1087998" cy="400101"/>
            </a:xfrm>
          </p:grpSpPr>
          <p:pic>
            <p:nvPicPr>
              <p:cNvPr id="295" name="Picture 294"/>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6" name="Rectangle 295"/>
              <p:cNvSpPr/>
              <p:nvPr/>
            </p:nvSpPr>
            <p:spPr bwMode="auto">
              <a:xfrm>
                <a:off x="3276600" y="2104231"/>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64" name="Rectangle 263"/>
            <p:cNvSpPr/>
            <p:nvPr/>
          </p:nvSpPr>
          <p:spPr bwMode="auto">
            <a:xfrm>
              <a:off x="3235452" y="3886201"/>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265" name="Rectangle 264"/>
            <p:cNvSpPr/>
            <p:nvPr/>
          </p:nvSpPr>
          <p:spPr bwMode="auto">
            <a:xfrm>
              <a:off x="3275241" y="48006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pic>
          <p:nvPicPr>
            <p:cNvPr id="266" name="Picture 62" descr="ART-HDS AMS 2300"/>
            <p:cNvPicPr>
              <a:picLocks noChangeAspect="1" noChangeArrowheads="1"/>
            </p:cNvPicPr>
            <p:nvPr/>
          </p:nvPicPr>
          <p:blipFill>
            <a:blip r:embed="rId3" cstate="print"/>
            <a:srcRect/>
            <a:stretch>
              <a:fillRect/>
            </a:stretch>
          </p:blipFill>
          <p:spPr bwMode="auto">
            <a:xfrm>
              <a:off x="1219200" y="3718335"/>
              <a:ext cx="740646" cy="1477828"/>
            </a:xfrm>
            <a:prstGeom prst="rect">
              <a:avLst/>
            </a:prstGeom>
            <a:noFill/>
          </p:spPr>
        </p:pic>
        <p:pic>
          <p:nvPicPr>
            <p:cNvPr id="267" name="Picture 266"/>
            <p:cNvPicPr>
              <a:picLocks noChangeAspect="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503575" y="2667000"/>
              <a:ext cx="1030825" cy="975107"/>
            </a:xfrm>
            <a:prstGeom prst="rect">
              <a:avLst/>
            </a:prstGeom>
          </p:spPr>
        </p:pic>
        <p:sp>
          <p:nvSpPr>
            <p:cNvPr id="268" name="TextBox 267"/>
            <p:cNvSpPr txBox="1"/>
            <p:nvPr/>
          </p:nvSpPr>
          <p:spPr>
            <a:xfrm>
              <a:off x="1219200" y="5319273"/>
              <a:ext cx="1304875" cy="989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AMS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USP V</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HUS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VSP</a:t>
              </a:r>
            </a:p>
          </p:txBody>
        </p:sp>
        <p:sp>
          <p:nvSpPr>
            <p:cNvPr id="269" name="TextBox 268"/>
            <p:cNvSpPr txBox="1"/>
            <p:nvPr/>
          </p:nvSpPr>
          <p:spPr>
            <a:xfrm>
              <a:off x="5257800" y="962937"/>
              <a:ext cx="3080177" cy="3190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smtClean="0">
                  <a:ln>
                    <a:noFill/>
                  </a:ln>
                  <a:solidFill>
                    <a:sysClr val="windowText" lastClr="000000"/>
                  </a:solidFill>
                  <a:effectLst/>
                  <a:uLnTx/>
                  <a:uFillTx/>
                </a:rPr>
                <a:t>SecureAgent</a:t>
              </a:r>
              <a:r>
                <a:rPr kumimoji="0" lang="en-US" sz="1000" b="1" i="0" u="none" strike="noStrike" kern="0" cap="none" spc="0" normalizeH="0" baseline="0" noProof="0" dirty="0" smtClean="0">
                  <a:ln>
                    <a:noFill/>
                  </a:ln>
                  <a:solidFill>
                    <a:sysClr val="windowText" lastClr="000000"/>
                  </a:solidFill>
                  <a:effectLst/>
                  <a:uLnTx/>
                  <a:uFillTx/>
                </a:rPr>
                <a:t> Catalog</a:t>
              </a:r>
              <a:endParaRPr kumimoji="0" lang="en-US" sz="1000" b="1" i="0" u="none" strike="noStrike" kern="0" cap="none" spc="0" normalizeH="0" baseline="0" noProof="0" dirty="0">
                <a:ln>
                  <a:noFill/>
                </a:ln>
                <a:solidFill>
                  <a:sysClr val="windowText" lastClr="000000"/>
                </a:solidFill>
                <a:effectLst/>
                <a:uLnTx/>
                <a:uFillTx/>
              </a:endParaRPr>
            </a:p>
          </p:txBody>
        </p:sp>
        <p:sp>
          <p:nvSpPr>
            <p:cNvPr id="270" name="TextBox 269"/>
            <p:cNvSpPr txBox="1"/>
            <p:nvPr/>
          </p:nvSpPr>
          <p:spPr>
            <a:xfrm>
              <a:off x="2525486" y="2046723"/>
              <a:ext cx="1815415"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Channel Emulation</a:t>
              </a:r>
            </a:p>
          </p:txBody>
        </p:sp>
        <p:sp>
          <p:nvSpPr>
            <p:cNvPr id="271" name="TextBox 270"/>
            <p:cNvSpPr txBox="1"/>
            <p:nvPr/>
          </p:nvSpPr>
          <p:spPr>
            <a:xfrm>
              <a:off x="1872343" y="2243655"/>
              <a:ext cx="1043655" cy="3258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rPr>
                <a:t>FICON</a:t>
              </a:r>
              <a:endParaRPr kumimoji="0" lang="en-US" sz="1000" b="1" i="0" u="none" strike="noStrike" kern="0" cap="none" spc="0" normalizeH="0" baseline="0" noProof="0" dirty="0">
                <a:ln>
                  <a:noFill/>
                </a:ln>
                <a:solidFill>
                  <a:srgbClr val="000000"/>
                </a:solidFill>
                <a:effectLst/>
                <a:uLnTx/>
                <a:uFillTx/>
              </a:endParaRPr>
            </a:p>
          </p:txBody>
        </p:sp>
        <p:sp>
          <p:nvSpPr>
            <p:cNvPr id="272" name="TextBox 271"/>
            <p:cNvSpPr txBox="1"/>
            <p:nvPr/>
          </p:nvSpPr>
          <p:spPr>
            <a:xfrm>
              <a:off x="1872343" y="3988661"/>
              <a:ext cx="1231291" cy="3747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FC/SCSI</a:t>
              </a:r>
            </a:p>
          </p:txBody>
        </p:sp>
        <p:cxnSp>
          <p:nvCxnSpPr>
            <p:cNvPr id="273" name="Straight Connector 272"/>
            <p:cNvCxnSpPr/>
            <p:nvPr/>
          </p:nvCxnSpPr>
          <p:spPr>
            <a:xfrm flipH="1">
              <a:off x="2133600" y="2944150"/>
              <a:ext cx="778209" cy="0"/>
            </a:xfrm>
            <a:prstGeom prst="line">
              <a:avLst/>
            </a:prstGeom>
            <a:noFill/>
            <a:ln w="28575" cap="flat" cmpd="sng" algn="ctr">
              <a:solidFill>
                <a:srgbClr val="4F81BD">
                  <a:shade val="95000"/>
                  <a:satMod val="105000"/>
                </a:srgbClr>
              </a:solidFill>
              <a:prstDash val="solid"/>
            </a:ln>
            <a:effectLst/>
          </p:spPr>
        </p:cxnSp>
        <p:cxnSp>
          <p:nvCxnSpPr>
            <p:cNvPr id="274" name="Straight Connector 273"/>
            <p:cNvCxnSpPr/>
            <p:nvPr/>
          </p:nvCxnSpPr>
          <p:spPr>
            <a:xfrm flipH="1">
              <a:off x="2133600" y="2799647"/>
              <a:ext cx="778209" cy="0"/>
            </a:xfrm>
            <a:prstGeom prst="line">
              <a:avLst/>
            </a:prstGeom>
            <a:noFill/>
            <a:ln w="28575" cap="flat" cmpd="sng" algn="ctr">
              <a:solidFill>
                <a:srgbClr val="4F81BD">
                  <a:shade val="95000"/>
                  <a:satMod val="105000"/>
                </a:srgbClr>
              </a:solidFill>
              <a:prstDash val="solid"/>
            </a:ln>
            <a:effectLst/>
          </p:spPr>
        </p:cxnSp>
        <p:grpSp>
          <p:nvGrpSpPr>
            <p:cNvPr id="275" name="Group 67"/>
            <p:cNvGrpSpPr/>
            <p:nvPr/>
          </p:nvGrpSpPr>
          <p:grpSpPr>
            <a:xfrm>
              <a:off x="2820636" y="2743200"/>
              <a:ext cx="1411457" cy="545252"/>
              <a:chOff x="3018188" y="1865248"/>
              <a:chExt cx="1087998" cy="420752"/>
            </a:xfrm>
          </p:grpSpPr>
          <p:pic>
            <p:nvPicPr>
              <p:cNvPr id="293" name="Picture 292"/>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4" name="Rectangle 293"/>
              <p:cNvSpPr/>
              <p:nvPr/>
            </p:nvSpPr>
            <p:spPr bwMode="auto">
              <a:xfrm>
                <a:off x="3276600" y="212488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76" name="Group 67"/>
            <p:cNvGrpSpPr/>
            <p:nvPr/>
          </p:nvGrpSpPr>
          <p:grpSpPr>
            <a:xfrm>
              <a:off x="2819400" y="3645747"/>
              <a:ext cx="1411457" cy="493736"/>
              <a:chOff x="3018188" y="1865248"/>
              <a:chExt cx="1087998" cy="380999"/>
            </a:xfrm>
          </p:grpSpPr>
          <p:pic>
            <p:nvPicPr>
              <p:cNvPr id="291" name="Picture 290"/>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2" name="Rectangle 291"/>
              <p:cNvSpPr/>
              <p:nvPr/>
            </p:nvSpPr>
            <p:spPr bwMode="auto">
              <a:xfrm>
                <a:off x="3276600" y="2052033"/>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77" name="Group 67"/>
            <p:cNvGrpSpPr/>
            <p:nvPr/>
          </p:nvGrpSpPr>
          <p:grpSpPr>
            <a:xfrm>
              <a:off x="2819400" y="4560147"/>
              <a:ext cx="1411457" cy="493736"/>
              <a:chOff x="3018188" y="1865248"/>
              <a:chExt cx="1087998" cy="380999"/>
            </a:xfrm>
          </p:grpSpPr>
          <p:pic>
            <p:nvPicPr>
              <p:cNvPr id="289" name="Picture 288"/>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0" name="Rectangle 289"/>
              <p:cNvSpPr/>
              <p:nvPr/>
            </p:nvSpPr>
            <p:spPr bwMode="auto">
              <a:xfrm>
                <a:off x="3276600" y="204687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78" name="TextBox 277"/>
            <p:cNvSpPr txBox="1"/>
            <p:nvPr/>
          </p:nvSpPr>
          <p:spPr>
            <a:xfrm>
              <a:off x="2775914" y="3860540"/>
              <a:ext cx="1726654"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Storage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Interface</a:t>
              </a:r>
            </a:p>
          </p:txBody>
        </p:sp>
        <p:pic>
          <p:nvPicPr>
            <p:cNvPr id="279" name="Picture 278"/>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95023" y="2286000"/>
              <a:ext cx="719977" cy="167209"/>
            </a:xfrm>
            <a:prstGeom prst="rect">
              <a:avLst/>
            </a:prstGeom>
          </p:spPr>
        </p:pic>
        <p:grpSp>
          <p:nvGrpSpPr>
            <p:cNvPr id="280" name="Group 67"/>
            <p:cNvGrpSpPr/>
            <p:nvPr/>
          </p:nvGrpSpPr>
          <p:grpSpPr>
            <a:xfrm>
              <a:off x="6096000" y="1391407"/>
              <a:ext cx="1411457" cy="513593"/>
              <a:chOff x="3018188" y="1865248"/>
              <a:chExt cx="1087998" cy="396322"/>
            </a:xfrm>
          </p:grpSpPr>
          <p:pic>
            <p:nvPicPr>
              <p:cNvPr id="287" name="Picture 286"/>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88" name="Rectangle 287"/>
              <p:cNvSpPr/>
              <p:nvPr/>
            </p:nvSpPr>
            <p:spPr bwMode="auto">
              <a:xfrm>
                <a:off x="3276600" y="210045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281" name="Group 67"/>
            <p:cNvGrpSpPr/>
            <p:nvPr/>
          </p:nvGrpSpPr>
          <p:grpSpPr>
            <a:xfrm>
              <a:off x="6172200" y="4864947"/>
              <a:ext cx="1411457" cy="525444"/>
              <a:chOff x="3018188" y="1865248"/>
              <a:chExt cx="1087998" cy="405467"/>
            </a:xfrm>
          </p:grpSpPr>
          <p:pic>
            <p:nvPicPr>
              <p:cNvPr id="285" name="Picture 284"/>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86" name="Rectangle 285"/>
              <p:cNvSpPr/>
              <p:nvPr/>
            </p:nvSpPr>
            <p:spPr bwMode="auto">
              <a:xfrm>
                <a:off x="3276600" y="21095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cxnSp>
          <p:nvCxnSpPr>
            <p:cNvPr id="282" name="Straight Connector 281"/>
            <p:cNvCxnSpPr/>
            <p:nvPr/>
          </p:nvCxnSpPr>
          <p:spPr>
            <a:xfrm>
              <a:off x="4191000" y="2924265"/>
              <a:ext cx="887627" cy="1266735"/>
            </a:xfrm>
            <a:prstGeom prst="line">
              <a:avLst/>
            </a:prstGeom>
            <a:noFill/>
            <a:ln w="19050" cap="flat" cmpd="sng" algn="ctr">
              <a:solidFill>
                <a:srgbClr val="4F81BD">
                  <a:shade val="95000"/>
                  <a:satMod val="105000"/>
                </a:srgbClr>
              </a:solidFill>
              <a:prstDash val="solid"/>
            </a:ln>
            <a:effectLst/>
          </p:spPr>
        </p:cxnSp>
        <p:pic>
          <p:nvPicPr>
            <p:cNvPr id="283" name="Picture 282"/>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75654" y="4127154"/>
              <a:ext cx="719977" cy="167209"/>
            </a:xfrm>
            <a:prstGeom prst="rect">
              <a:avLst/>
            </a:prstGeom>
          </p:spPr>
        </p:pic>
        <p:cxnSp>
          <p:nvCxnSpPr>
            <p:cNvPr id="284" name="Straight Connector 283"/>
            <p:cNvCxnSpPr/>
            <p:nvPr/>
          </p:nvCxnSpPr>
          <p:spPr>
            <a:xfrm flipV="1">
              <a:off x="4191000" y="2401702"/>
              <a:ext cx="887627" cy="2246498"/>
            </a:xfrm>
            <a:prstGeom prst="line">
              <a:avLst/>
            </a:prstGeom>
            <a:noFill/>
            <a:ln w="19050" cap="flat" cmpd="sng" algn="ctr">
              <a:solidFill>
                <a:srgbClr val="4F81BD">
                  <a:shade val="95000"/>
                  <a:satMod val="105000"/>
                </a:srgbClr>
              </a:solidFill>
              <a:prstDash val="solid"/>
            </a:ln>
            <a:effectLst/>
          </p:spPr>
        </p:cxnSp>
      </p:grpSp>
      <p:pic>
        <p:nvPicPr>
          <p:cNvPr id="110" name="Picture 109"/>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114" name="TextBox 113"/>
          <p:cNvSpPr txBox="1"/>
          <p:nvPr/>
        </p:nvSpPr>
        <p:spPr>
          <a:xfrm>
            <a:off x="0" y="228600"/>
            <a:ext cx="6673447" cy="923330"/>
          </a:xfrm>
          <a:prstGeom prst="rect">
            <a:avLst/>
          </a:prstGeom>
          <a:noFill/>
        </p:spPr>
        <p:txBody>
          <a:bodyPr wrap="none" rtlCol="0">
            <a:spAutoFit/>
          </a:bodyPr>
          <a:lstStyle/>
          <a:p>
            <a:r>
              <a:rPr lang="en-US" sz="3600" b="1" dirty="0" smtClean="0">
                <a:solidFill>
                  <a:srgbClr val="000000"/>
                </a:solidFill>
                <a:effectLst>
                  <a:outerShdw blurRad="38100" dist="38100" dir="2700000" algn="tl">
                    <a:srgbClr val="000000">
                      <a:alpha val="43137"/>
                    </a:srgbClr>
                  </a:outerShdw>
                </a:effectLst>
              </a:rPr>
              <a:t>200 Terabyte VTL with Remote DR</a:t>
            </a:r>
          </a:p>
          <a:p>
            <a:endParaRPr lang="en-US" dirty="0"/>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4179258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4" name="Picture 133"/>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grpSp>
        <p:nvGrpSpPr>
          <p:cNvPr id="2" name="Group 2"/>
          <p:cNvGrpSpPr/>
          <p:nvPr/>
        </p:nvGrpSpPr>
        <p:grpSpPr>
          <a:xfrm>
            <a:off x="0" y="1734979"/>
            <a:ext cx="9144000" cy="4218114"/>
            <a:chOff x="34087" y="1729112"/>
            <a:chExt cx="9144000" cy="4218114"/>
          </a:xfrm>
        </p:grpSpPr>
        <p:grpSp>
          <p:nvGrpSpPr>
            <p:cNvPr id="3" name="Group 3"/>
            <p:cNvGrpSpPr/>
            <p:nvPr/>
          </p:nvGrpSpPr>
          <p:grpSpPr>
            <a:xfrm>
              <a:off x="34087" y="1729112"/>
              <a:ext cx="9144000" cy="4218114"/>
              <a:chOff x="34087" y="1729112"/>
              <a:chExt cx="9144000" cy="4218114"/>
            </a:xfrm>
          </p:grpSpPr>
          <p:grpSp>
            <p:nvGrpSpPr>
              <p:cNvPr id="4" name="Group 8"/>
              <p:cNvGrpSpPr/>
              <p:nvPr/>
            </p:nvGrpSpPr>
            <p:grpSpPr>
              <a:xfrm>
                <a:off x="34087" y="1729112"/>
                <a:ext cx="4177089" cy="4218114"/>
                <a:chOff x="53168" y="1729112"/>
                <a:chExt cx="4899832" cy="4218114"/>
              </a:xfrm>
            </p:grpSpPr>
            <p:grpSp>
              <p:nvGrpSpPr>
                <p:cNvPr id="9" name="Group 94"/>
                <p:cNvGrpSpPr/>
                <p:nvPr/>
              </p:nvGrpSpPr>
              <p:grpSpPr>
                <a:xfrm>
                  <a:off x="53168" y="1729112"/>
                  <a:ext cx="4899832" cy="4218114"/>
                  <a:chOff x="62669" y="1780327"/>
                  <a:chExt cx="5775419" cy="4418242"/>
                </a:xfrm>
              </p:grpSpPr>
              <p:grpSp>
                <p:nvGrpSpPr>
                  <p:cNvPr id="10" name="Group 106"/>
                  <p:cNvGrpSpPr/>
                  <p:nvPr/>
                </p:nvGrpSpPr>
                <p:grpSpPr>
                  <a:xfrm>
                    <a:off x="777580" y="2197863"/>
                    <a:ext cx="2129736" cy="3821932"/>
                    <a:chOff x="400979" y="2313254"/>
                    <a:chExt cx="2811912" cy="4524466"/>
                  </a:xfrm>
                </p:grpSpPr>
                <p:grpSp>
                  <p:nvGrpSpPr>
                    <p:cNvPr id="16" name="Group 138"/>
                    <p:cNvGrpSpPr/>
                    <p:nvPr/>
                  </p:nvGrpSpPr>
                  <p:grpSpPr>
                    <a:xfrm>
                      <a:off x="400979" y="2313254"/>
                      <a:ext cx="2811912" cy="1186105"/>
                      <a:chOff x="400979" y="2313254"/>
                      <a:chExt cx="2811912" cy="1186105"/>
                    </a:xfrm>
                  </p:grpSpPr>
                  <p:pic>
                    <p:nvPicPr>
                      <p:cNvPr id="170" name="Picture 169"/>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00979" y="2313254"/>
                        <a:ext cx="2811912" cy="755892"/>
                      </a:xfrm>
                      <a:prstGeom prst="rect">
                        <a:avLst/>
                      </a:prstGeom>
                    </p:spPr>
                  </p:pic>
                  <p:sp>
                    <p:nvSpPr>
                      <p:cNvPr id="167" name="Rectangle 166"/>
                      <p:cNvSpPr/>
                      <p:nvPr/>
                    </p:nvSpPr>
                    <p:spPr bwMode="auto">
                      <a:xfrm>
                        <a:off x="1552574" y="3069147"/>
                        <a:ext cx="1343026" cy="43021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sp>
                  <p:nvSpPr>
                    <p:cNvPr id="140" name="Rectangle 139"/>
                    <p:cNvSpPr/>
                    <p:nvPr/>
                  </p:nvSpPr>
                  <p:spPr bwMode="auto">
                    <a:xfrm>
                      <a:off x="1371600" y="3760788"/>
                      <a:ext cx="1343026" cy="43021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20" name="Group 140"/>
                    <p:cNvGrpSpPr/>
                    <p:nvPr/>
                  </p:nvGrpSpPr>
                  <p:grpSpPr>
                    <a:xfrm>
                      <a:off x="2076451" y="4591050"/>
                      <a:ext cx="752474" cy="666750"/>
                      <a:chOff x="2295526" y="4591050"/>
                      <a:chExt cx="752474" cy="666750"/>
                    </a:xfrm>
                  </p:grpSpPr>
                  <p:sp>
                    <p:nvSpPr>
                      <p:cNvPr id="165" name="Rectangle 164"/>
                      <p:cNvSpPr/>
                      <p:nvPr/>
                    </p:nvSpPr>
                    <p:spPr bwMode="auto">
                      <a:xfrm>
                        <a:off x="2295526" y="4591050"/>
                        <a:ext cx="533399"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61" name="Rectangle 160"/>
                      <p:cNvSpPr/>
                      <p:nvPr/>
                    </p:nvSpPr>
                    <p:spPr bwMode="auto">
                      <a:xfrm>
                        <a:off x="2514601" y="4895851"/>
                        <a:ext cx="533399" cy="36194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22" name="Group 141"/>
                    <p:cNvGrpSpPr/>
                    <p:nvPr/>
                  </p:nvGrpSpPr>
                  <p:grpSpPr>
                    <a:xfrm>
                      <a:off x="1543050" y="5803612"/>
                      <a:ext cx="1285875" cy="368588"/>
                      <a:chOff x="1762125" y="4889212"/>
                      <a:chExt cx="1285875" cy="368588"/>
                    </a:xfrm>
                  </p:grpSpPr>
                  <p:grpSp>
                    <p:nvGrpSpPr>
                      <p:cNvPr id="28" name="Group 146"/>
                      <p:cNvGrpSpPr/>
                      <p:nvPr/>
                    </p:nvGrpSpPr>
                    <p:grpSpPr>
                      <a:xfrm>
                        <a:off x="2438400" y="4889212"/>
                        <a:ext cx="609600" cy="368588"/>
                        <a:chOff x="2286000" y="5194012"/>
                        <a:chExt cx="609600" cy="368588"/>
                      </a:xfrm>
                    </p:grpSpPr>
                    <p:sp>
                      <p:nvSpPr>
                        <p:cNvPr id="152" name="Rectangle 151"/>
                        <p:cNvSpPr/>
                        <p:nvPr/>
                      </p:nvSpPr>
                      <p:spPr bwMode="auto">
                        <a:xfrm>
                          <a:off x="2362201" y="5200650"/>
                          <a:ext cx="533399"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50" name="TextBox 149"/>
                        <p:cNvSpPr txBox="1"/>
                        <p:nvPr/>
                      </p:nvSpPr>
                      <p:spPr>
                        <a:xfrm>
                          <a:off x="2286000" y="5194012"/>
                          <a:ext cx="309562" cy="307777"/>
                        </a:xfrm>
                        <a:prstGeom prst="rect">
                          <a:avLst/>
                        </a:prstGeom>
                        <a:noFill/>
                      </p:spPr>
                      <p:txBody>
                        <a:bodyPr wrap="square" rtlCol="0">
                          <a:spAutoFit/>
                        </a:bodyPr>
                        <a:lstStyle/>
                        <a:p>
                          <a:r>
                            <a:rPr lang="en-US" sz="1350" dirty="0" smtClean="0">
                              <a:effectLst>
                                <a:outerShdw blurRad="38100" dist="38100" dir="2700000" algn="tl">
                                  <a:srgbClr val="000000">
                                    <a:alpha val="43137"/>
                                  </a:srgbClr>
                                </a:outerShdw>
                              </a:effectLst>
                              <a:latin typeface="+mj-lt"/>
                              <a:cs typeface="Calibri" pitchFamily="34" charset="0"/>
                            </a:rPr>
                            <a:t>8</a:t>
                          </a:r>
                          <a:endParaRPr lang="en-US" sz="1350" dirty="0">
                            <a:effectLst>
                              <a:outerShdw blurRad="38100" dist="38100" dir="2700000" algn="tl">
                                <a:srgbClr val="000000">
                                  <a:alpha val="43137"/>
                                </a:srgbClr>
                              </a:outerShdw>
                            </a:effectLst>
                            <a:latin typeface="+mj-lt"/>
                            <a:cs typeface="Calibri" pitchFamily="34" charset="0"/>
                          </a:endParaRPr>
                        </a:p>
                      </p:txBody>
                    </p:sp>
                  </p:grpSp>
                  <p:sp>
                    <p:nvSpPr>
                      <p:cNvPr id="148" name="Rectangle 147"/>
                      <p:cNvSpPr/>
                      <p:nvPr/>
                    </p:nvSpPr>
                    <p:spPr bwMode="auto">
                      <a:xfrm>
                        <a:off x="1762125" y="4895850"/>
                        <a:ext cx="1019175" cy="30113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33" name="Group 142"/>
                    <p:cNvGrpSpPr/>
                    <p:nvPr/>
                  </p:nvGrpSpPr>
                  <p:grpSpPr>
                    <a:xfrm>
                      <a:off x="933450" y="6152482"/>
                      <a:ext cx="1781175" cy="685238"/>
                      <a:chOff x="4238625" y="5238082"/>
                      <a:chExt cx="1781175" cy="685238"/>
                    </a:xfrm>
                  </p:grpSpPr>
                  <p:pic>
                    <p:nvPicPr>
                      <p:cNvPr id="144" name="Picture 143"/>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238625" y="5238082"/>
                        <a:ext cx="1781175" cy="504825"/>
                      </a:xfrm>
                      <a:prstGeom prst="rect">
                        <a:avLst/>
                      </a:prstGeom>
                    </p:spPr>
                  </p:pic>
                  <p:sp>
                    <p:nvSpPr>
                      <p:cNvPr id="145" name="Rectangle 144"/>
                      <p:cNvSpPr/>
                      <p:nvPr/>
                    </p:nvSpPr>
                    <p:spPr bwMode="auto">
                      <a:xfrm>
                        <a:off x="4724400" y="5552232"/>
                        <a:ext cx="990600" cy="37108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sp>
                <p:nvSpPr>
                  <p:cNvPr id="109" name="TextBox 108"/>
                  <p:cNvSpPr txBox="1"/>
                  <p:nvPr/>
                </p:nvSpPr>
                <p:spPr>
                  <a:xfrm>
                    <a:off x="228600" y="5715000"/>
                    <a:ext cx="2438403" cy="483569"/>
                  </a:xfrm>
                  <a:prstGeom prst="rect">
                    <a:avLst/>
                  </a:prstGeom>
                  <a:noFill/>
                </p:spPr>
                <p:txBody>
                  <a:bodyPr wrap="square" rtlCol="0">
                    <a:spAutoFit/>
                  </a:bodyPr>
                  <a:lstStyle/>
                  <a:p>
                    <a:pPr algn="ctr"/>
                    <a:r>
                      <a:rPr lang="en-US" sz="1200" b="1" dirty="0" err="1" smtClean="0"/>
                      <a:t>SecureAgent</a:t>
                    </a:r>
                    <a:r>
                      <a:rPr lang="en-US" sz="1200" b="1" dirty="0" smtClean="0"/>
                      <a:t> Tape</a:t>
                    </a:r>
                  </a:p>
                  <a:p>
                    <a:pPr algn="ctr"/>
                    <a:r>
                      <a:rPr lang="en-US" sz="1200" b="1" dirty="0" smtClean="0"/>
                      <a:t>Interface</a:t>
                    </a:r>
                    <a:endParaRPr lang="en-US" sz="1200" b="1" dirty="0"/>
                  </a:p>
                </p:txBody>
              </p:sp>
              <p:sp>
                <p:nvSpPr>
                  <p:cNvPr id="110" name="TextBox 109"/>
                  <p:cNvSpPr txBox="1"/>
                  <p:nvPr/>
                </p:nvSpPr>
                <p:spPr>
                  <a:xfrm>
                    <a:off x="625025" y="1780327"/>
                    <a:ext cx="1128139" cy="257903"/>
                  </a:xfrm>
                  <a:prstGeom prst="rect">
                    <a:avLst/>
                  </a:prstGeom>
                  <a:noFill/>
                </p:spPr>
                <p:txBody>
                  <a:bodyPr wrap="square" rtlCol="0">
                    <a:spAutoFit/>
                  </a:bodyPr>
                  <a:lstStyle/>
                  <a:p>
                    <a:r>
                      <a:rPr lang="en-US" sz="1000" b="1" dirty="0" err="1" smtClean="0"/>
                      <a:t>Ficon</a:t>
                    </a:r>
                    <a:r>
                      <a:rPr lang="en-US" sz="1000" b="1" dirty="0" smtClean="0"/>
                      <a:t> and</a:t>
                    </a:r>
                    <a:endParaRPr lang="en-US" sz="1000" b="1" dirty="0"/>
                  </a:p>
                </p:txBody>
              </p:sp>
              <p:sp>
                <p:nvSpPr>
                  <p:cNvPr id="111" name="TextBox 110"/>
                  <p:cNvSpPr txBox="1"/>
                  <p:nvPr/>
                </p:nvSpPr>
                <p:spPr>
                  <a:xfrm>
                    <a:off x="1568619" y="1780327"/>
                    <a:ext cx="1022626" cy="257903"/>
                  </a:xfrm>
                  <a:prstGeom prst="rect">
                    <a:avLst/>
                  </a:prstGeom>
                  <a:noFill/>
                </p:spPr>
                <p:txBody>
                  <a:bodyPr wrap="square" rtlCol="0">
                    <a:spAutoFit/>
                  </a:bodyPr>
                  <a:lstStyle/>
                  <a:p>
                    <a:r>
                      <a:rPr lang="en-US" sz="1000" b="1" dirty="0" smtClean="0"/>
                      <a:t>FC/SCSI</a:t>
                    </a:r>
                    <a:endParaRPr lang="en-US" sz="1000" b="1" dirty="0"/>
                  </a:p>
                </p:txBody>
              </p:sp>
              <p:grpSp>
                <p:nvGrpSpPr>
                  <p:cNvPr id="34" name="Group 111"/>
                  <p:cNvGrpSpPr/>
                  <p:nvPr/>
                </p:nvGrpSpPr>
                <p:grpSpPr>
                  <a:xfrm>
                    <a:off x="288714" y="2281289"/>
                    <a:ext cx="641183" cy="156019"/>
                    <a:chOff x="288714" y="2281289"/>
                    <a:chExt cx="641183" cy="156019"/>
                  </a:xfrm>
                </p:grpSpPr>
                <p:cxnSp>
                  <p:nvCxnSpPr>
                    <p:cNvPr id="137" name="Straight Connector 136"/>
                    <p:cNvCxnSpPr/>
                    <p:nvPr/>
                  </p:nvCxnSpPr>
                  <p:spPr bwMode="auto">
                    <a:xfrm flipH="1">
                      <a:off x="288714" y="2437308"/>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138" name="Straight Connector 137"/>
                    <p:cNvCxnSpPr/>
                    <p:nvPr/>
                  </p:nvCxnSpPr>
                  <p:spPr bwMode="auto">
                    <a:xfrm flipH="1">
                      <a:off x="288714" y="2281289"/>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grpSp>
                <p:nvGrpSpPr>
                  <p:cNvPr id="35" name="Group 112"/>
                  <p:cNvGrpSpPr/>
                  <p:nvPr/>
                </p:nvGrpSpPr>
                <p:grpSpPr>
                  <a:xfrm>
                    <a:off x="378741" y="4033614"/>
                    <a:ext cx="641183" cy="76203"/>
                    <a:chOff x="-2259" y="1138014"/>
                    <a:chExt cx="641183" cy="76203"/>
                  </a:xfrm>
                </p:grpSpPr>
                <p:cxnSp>
                  <p:nvCxnSpPr>
                    <p:cNvPr id="135" name="Straight Connector 134"/>
                    <p:cNvCxnSpPr/>
                    <p:nvPr/>
                  </p:nvCxnSpPr>
                  <p:spPr bwMode="auto">
                    <a:xfrm flipH="1">
                      <a:off x="-2259" y="1138014"/>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136" name="Straight Connector 135"/>
                    <p:cNvCxnSpPr/>
                    <p:nvPr/>
                  </p:nvCxnSpPr>
                  <p:spPr bwMode="auto">
                    <a:xfrm flipH="1">
                      <a:off x="-2259" y="1214217"/>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grpSp>
                <p:nvGrpSpPr>
                  <p:cNvPr id="36" name="Group 114"/>
                  <p:cNvGrpSpPr/>
                  <p:nvPr/>
                </p:nvGrpSpPr>
                <p:grpSpPr>
                  <a:xfrm>
                    <a:off x="578017" y="5486400"/>
                    <a:ext cx="641183" cy="76200"/>
                    <a:chOff x="197017" y="1066800"/>
                    <a:chExt cx="641183" cy="76200"/>
                  </a:xfrm>
                </p:grpSpPr>
                <p:cxnSp>
                  <p:nvCxnSpPr>
                    <p:cNvPr id="131" name="Straight Connector 130"/>
                    <p:cNvCxnSpPr/>
                    <p:nvPr/>
                  </p:nvCxnSpPr>
                  <p:spPr bwMode="auto">
                    <a:xfrm flipH="1">
                      <a:off x="197017" y="1066800"/>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132" name="Straight Connector 131"/>
                    <p:cNvCxnSpPr/>
                    <p:nvPr/>
                  </p:nvCxnSpPr>
                  <p:spPr bwMode="auto">
                    <a:xfrm flipH="1">
                      <a:off x="197017" y="1143000"/>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sp>
                <p:nvSpPr>
                  <p:cNvPr id="116" name="TextBox 115"/>
                  <p:cNvSpPr txBox="1"/>
                  <p:nvPr/>
                </p:nvSpPr>
                <p:spPr>
                  <a:xfrm>
                    <a:off x="929897" y="4633661"/>
                    <a:ext cx="1555991" cy="676996"/>
                  </a:xfrm>
                  <a:prstGeom prst="rect">
                    <a:avLst/>
                  </a:prstGeom>
                  <a:noFill/>
                </p:spPr>
                <p:txBody>
                  <a:bodyPr wrap="square" rtlCol="0">
                    <a:spAutoFit/>
                  </a:bodyPr>
                  <a:lstStyle/>
                  <a:p>
                    <a:pPr algn="ctr"/>
                    <a:r>
                      <a:rPr lang="en-US" sz="1200" b="1" dirty="0" err="1" smtClean="0"/>
                      <a:t>SecureAgent</a:t>
                    </a:r>
                    <a:r>
                      <a:rPr lang="en-US" sz="1200" b="1" dirty="0" smtClean="0"/>
                      <a:t> Storage</a:t>
                    </a:r>
                  </a:p>
                  <a:p>
                    <a:pPr algn="ctr"/>
                    <a:r>
                      <a:rPr lang="en-US" sz="1200" b="1" dirty="0" smtClean="0"/>
                      <a:t>Interface</a:t>
                    </a:r>
                    <a:endParaRPr lang="en-US" sz="1200" b="1" dirty="0"/>
                  </a:p>
                </p:txBody>
              </p:sp>
              <p:pic>
                <p:nvPicPr>
                  <p:cNvPr id="117" name="Picture 62" descr="ART-HDS AMS 2300"/>
                  <p:cNvPicPr>
                    <a:picLocks noChangeAspect="1" noChangeArrowheads="1"/>
                  </p:cNvPicPr>
                  <p:nvPr/>
                </p:nvPicPr>
                <p:blipFill>
                  <a:blip r:embed="rId5" cstate="print"/>
                  <a:srcRect/>
                  <a:stretch>
                    <a:fillRect/>
                  </a:stretch>
                </p:blipFill>
                <p:spPr bwMode="auto">
                  <a:xfrm>
                    <a:off x="62669" y="3823088"/>
                    <a:ext cx="402849" cy="609600"/>
                  </a:xfrm>
                  <a:prstGeom prst="rect">
                    <a:avLst/>
                  </a:prstGeom>
                  <a:noFill/>
                </p:spPr>
              </p:pic>
              <p:pic>
                <p:nvPicPr>
                  <p:cNvPr id="119" name="Picture 118"/>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168026" y="5304742"/>
                    <a:ext cx="460623" cy="349438"/>
                  </a:xfrm>
                  <a:prstGeom prst="rect">
                    <a:avLst/>
                  </a:prstGeom>
                </p:spPr>
              </p:pic>
              <p:pic>
                <p:nvPicPr>
                  <p:cNvPr id="120" name="Picture 119"/>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248427" y="3425224"/>
                    <a:ext cx="523876" cy="295275"/>
                  </a:xfrm>
                  <a:prstGeom prst="rect">
                    <a:avLst/>
                  </a:prstGeom>
                </p:spPr>
              </p:pic>
              <p:pic>
                <p:nvPicPr>
                  <p:cNvPr id="121" name="Picture 120"/>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409600" y="3395091"/>
                    <a:ext cx="523876" cy="295275"/>
                  </a:xfrm>
                  <a:prstGeom prst="rect">
                    <a:avLst/>
                  </a:prstGeom>
                </p:spPr>
              </p:pic>
              <p:sp>
                <p:nvSpPr>
                  <p:cNvPr id="122" name="Right Brace 121"/>
                  <p:cNvSpPr/>
                  <p:nvPr/>
                </p:nvSpPr>
                <p:spPr bwMode="auto">
                  <a:xfrm>
                    <a:off x="2743200" y="1914452"/>
                    <a:ext cx="594271" cy="842118"/>
                  </a:xfrm>
                  <a:prstGeom prst="rightBrace">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23" name="Right Brace 122"/>
                  <p:cNvSpPr/>
                  <p:nvPr/>
                </p:nvSpPr>
                <p:spPr bwMode="auto">
                  <a:xfrm>
                    <a:off x="2743200" y="3810000"/>
                    <a:ext cx="304799" cy="446782"/>
                  </a:xfrm>
                  <a:prstGeom prst="rightBrace">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39" name="Group 124"/>
                  <p:cNvGrpSpPr/>
                  <p:nvPr/>
                </p:nvGrpSpPr>
                <p:grpSpPr>
                  <a:xfrm>
                    <a:off x="4517887" y="2222033"/>
                    <a:ext cx="1320200" cy="418393"/>
                    <a:chOff x="4517887" y="2222033"/>
                    <a:chExt cx="1320200" cy="418393"/>
                  </a:xfrm>
                </p:grpSpPr>
                <p:pic>
                  <p:nvPicPr>
                    <p:cNvPr id="129" name="Picture 128"/>
                    <p:cNvPicPr>
                      <a:picLocks noChangeAspect="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517887" y="2222033"/>
                      <a:ext cx="1320200" cy="418393"/>
                    </a:xfrm>
                    <a:prstGeom prst="rect">
                      <a:avLst/>
                    </a:prstGeom>
                  </p:spPr>
                </p:pic>
                <p:sp>
                  <p:nvSpPr>
                    <p:cNvPr id="130" name="Rectangle 129"/>
                    <p:cNvSpPr/>
                    <p:nvPr/>
                  </p:nvSpPr>
                  <p:spPr bwMode="auto">
                    <a:xfrm>
                      <a:off x="4882838" y="2443454"/>
                      <a:ext cx="685800" cy="19066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45" name="Group 125"/>
                  <p:cNvGrpSpPr/>
                  <p:nvPr/>
                </p:nvGrpSpPr>
                <p:grpSpPr>
                  <a:xfrm>
                    <a:off x="4517888" y="4579150"/>
                    <a:ext cx="1320200" cy="418393"/>
                    <a:chOff x="4517888" y="3350015"/>
                    <a:chExt cx="1320200" cy="418393"/>
                  </a:xfrm>
                </p:grpSpPr>
                <p:pic>
                  <p:nvPicPr>
                    <p:cNvPr id="127" name="Picture 126"/>
                    <p:cNvPicPr>
                      <a:picLocks noChangeAspect="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517888" y="3350015"/>
                      <a:ext cx="1320200" cy="418393"/>
                    </a:xfrm>
                    <a:prstGeom prst="rect">
                      <a:avLst/>
                    </a:prstGeom>
                  </p:spPr>
                </p:pic>
                <p:sp>
                  <p:nvSpPr>
                    <p:cNvPr id="128" name="Rectangle 127"/>
                    <p:cNvSpPr/>
                    <p:nvPr/>
                  </p:nvSpPr>
                  <p:spPr bwMode="auto">
                    <a:xfrm>
                      <a:off x="4882838" y="3577738"/>
                      <a:ext cx="685800" cy="19066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sp>
                <p:nvSpPr>
                  <p:cNvPr id="108" name="TextBox 107"/>
                  <p:cNvSpPr txBox="1"/>
                  <p:nvPr/>
                </p:nvSpPr>
                <p:spPr>
                  <a:xfrm>
                    <a:off x="842363" y="2877724"/>
                    <a:ext cx="1687567" cy="676996"/>
                  </a:xfrm>
                  <a:prstGeom prst="rect">
                    <a:avLst/>
                  </a:prstGeom>
                  <a:noFill/>
                </p:spPr>
                <p:txBody>
                  <a:bodyPr wrap="square" rtlCol="0">
                    <a:spAutoFit/>
                  </a:bodyPr>
                  <a:lstStyle/>
                  <a:p>
                    <a:pPr algn="ctr"/>
                    <a:r>
                      <a:rPr lang="en-US" sz="1200" b="1" dirty="0" err="1" smtClean="0"/>
                      <a:t>SecureAgent</a:t>
                    </a:r>
                    <a:r>
                      <a:rPr lang="en-US" sz="1200" b="1" dirty="0" smtClean="0"/>
                      <a:t> Channel Emulation</a:t>
                    </a:r>
                    <a:endParaRPr lang="en-US" sz="1200" b="1" dirty="0"/>
                  </a:p>
                </p:txBody>
              </p:sp>
            </p:grpSp>
            <p:sp>
              <p:nvSpPr>
                <p:cNvPr id="96" name="TextBox 95"/>
                <p:cNvSpPr txBox="1"/>
                <p:nvPr/>
              </p:nvSpPr>
              <p:spPr>
                <a:xfrm>
                  <a:off x="3124199" y="3325588"/>
                  <a:ext cx="755627" cy="230832"/>
                </a:xfrm>
                <a:prstGeom prst="rect">
                  <a:avLst/>
                </a:prstGeom>
                <a:noFill/>
              </p:spPr>
              <p:txBody>
                <a:bodyPr wrap="square" rtlCol="0">
                  <a:spAutoFit/>
                </a:bodyPr>
                <a:lstStyle/>
                <a:p>
                  <a:r>
                    <a:rPr lang="en-US" sz="900" b="1" dirty="0" smtClean="0"/>
                    <a:t>Switch</a:t>
                  </a:r>
                  <a:endParaRPr lang="en-US" sz="900" b="1" dirty="0"/>
                </a:p>
              </p:txBody>
            </p:sp>
            <p:cxnSp>
              <p:nvCxnSpPr>
                <p:cNvPr id="97" name="Elbow Connector 96"/>
                <p:cNvCxnSpPr>
                  <a:stCxn id="122" idx="1"/>
                  <a:endCxn id="120" idx="1"/>
                </p:cNvCxnSpPr>
                <p:nvPr/>
              </p:nvCxnSpPr>
              <p:spPr bwMode="auto">
                <a:xfrm rot="10800000" flipV="1">
                  <a:off x="2755948" y="2259146"/>
                  <a:ext cx="75544" cy="1181304"/>
                </a:xfrm>
                <a:prstGeom prst="bentConnector3">
                  <a:avLst>
                    <a:gd name="adj1" fmla="val 13514"/>
                  </a:avLst>
                </a:prstGeom>
                <a:solidFill>
                  <a:srgbClr val="FFFFFF"/>
                </a:solidFill>
                <a:ln w="19050" cap="flat" cmpd="sng" algn="ctr">
                  <a:solidFill>
                    <a:srgbClr val="0070C0"/>
                  </a:solidFill>
                  <a:prstDash val="solid"/>
                  <a:round/>
                  <a:headEnd type="none" w="med" len="med"/>
                  <a:tailEnd type="none" w="med" len="med"/>
                </a:ln>
                <a:effectLst/>
              </p:spPr>
            </p:cxnSp>
            <p:cxnSp>
              <p:nvCxnSpPr>
                <p:cNvPr id="98" name="Elbow Connector 97"/>
                <p:cNvCxnSpPr>
                  <a:stCxn id="123" idx="1"/>
                  <a:endCxn id="121" idx="2"/>
                </p:cNvCxnSpPr>
                <p:nvPr/>
              </p:nvCxnSpPr>
              <p:spPr bwMode="auto">
                <a:xfrm rot="10800000" flipH="1">
                  <a:off x="2585905" y="3552634"/>
                  <a:ext cx="1377402" cy="327489"/>
                </a:xfrm>
                <a:prstGeom prst="bentConnector4">
                  <a:avLst>
                    <a:gd name="adj1" fmla="val -5123"/>
                    <a:gd name="adj2" fmla="val -1937"/>
                  </a:avLst>
                </a:prstGeom>
                <a:solidFill>
                  <a:srgbClr val="FFFFFF"/>
                </a:solidFill>
                <a:ln w="19050" cap="flat" cmpd="sng" algn="ctr">
                  <a:solidFill>
                    <a:srgbClr val="0070C0"/>
                  </a:solidFill>
                  <a:prstDash val="solid"/>
                  <a:round/>
                  <a:headEnd type="none" w="med" len="med"/>
                  <a:tailEnd type="none" w="med" len="med"/>
                </a:ln>
                <a:effectLst/>
              </p:spPr>
            </p:cxnSp>
            <p:cxnSp>
              <p:nvCxnSpPr>
                <p:cNvPr id="100" name="Straight Connector 99"/>
                <p:cNvCxnSpPr>
                  <a:stCxn id="122" idx="1"/>
                </p:cNvCxnSpPr>
                <p:nvPr/>
              </p:nvCxnSpPr>
              <p:spPr bwMode="auto">
                <a:xfrm>
                  <a:off x="2831491" y="2259146"/>
                  <a:ext cx="930315" cy="1093655"/>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102" name="Straight Connector 101"/>
                <p:cNvCxnSpPr/>
                <p:nvPr/>
              </p:nvCxnSpPr>
              <p:spPr bwMode="auto">
                <a:xfrm flipV="1">
                  <a:off x="2456610" y="3505200"/>
                  <a:ext cx="591390" cy="379894"/>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103" name="Straight Connector 102"/>
                <p:cNvCxnSpPr>
                  <a:stCxn id="96" idx="1"/>
                </p:cNvCxnSpPr>
                <p:nvPr/>
              </p:nvCxnSpPr>
              <p:spPr bwMode="auto">
                <a:xfrm flipV="1">
                  <a:off x="3124199" y="2243739"/>
                  <a:ext cx="755628" cy="1197265"/>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104" name="Straight Connector 103"/>
                <p:cNvCxnSpPr>
                  <a:endCxn id="96" idx="1"/>
                </p:cNvCxnSpPr>
                <p:nvPr/>
              </p:nvCxnSpPr>
              <p:spPr bwMode="auto">
                <a:xfrm flipH="1" flipV="1">
                  <a:off x="3124199" y="3441004"/>
                  <a:ext cx="790007" cy="1029227"/>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105" name="Straight Connector 104"/>
                <p:cNvCxnSpPr/>
                <p:nvPr/>
              </p:nvCxnSpPr>
              <p:spPr bwMode="auto">
                <a:xfrm flipV="1">
                  <a:off x="3963307" y="3499334"/>
                  <a:ext cx="0" cy="977694"/>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106" name="Straight Connector 105"/>
                <p:cNvCxnSpPr/>
                <p:nvPr/>
              </p:nvCxnSpPr>
              <p:spPr bwMode="auto">
                <a:xfrm flipV="1">
                  <a:off x="3802371" y="2243739"/>
                  <a:ext cx="77456" cy="1109062"/>
                </a:xfrm>
                <a:prstGeom prst="line">
                  <a:avLst/>
                </a:prstGeom>
                <a:solidFill>
                  <a:srgbClr val="FFFFFF"/>
                </a:solidFill>
                <a:ln w="19050" cap="flat" cmpd="sng" algn="ctr">
                  <a:solidFill>
                    <a:srgbClr val="0070C0"/>
                  </a:solidFill>
                  <a:prstDash val="solid"/>
                  <a:round/>
                  <a:headEnd type="none" w="med" len="med"/>
                  <a:tailEnd type="none" w="med" len="med"/>
                </a:ln>
                <a:effectLst/>
              </p:spPr>
            </p:cxnSp>
          </p:grpSp>
          <p:grpSp>
            <p:nvGrpSpPr>
              <p:cNvPr id="46" name="Group 9"/>
              <p:cNvGrpSpPr/>
              <p:nvPr/>
            </p:nvGrpSpPr>
            <p:grpSpPr>
              <a:xfrm flipH="1">
                <a:off x="4928513" y="1746734"/>
                <a:ext cx="4249574" cy="4200492"/>
                <a:chOff x="62582" y="1746734"/>
                <a:chExt cx="4984858" cy="4200492"/>
              </a:xfrm>
            </p:grpSpPr>
            <p:grpSp>
              <p:nvGrpSpPr>
                <p:cNvPr id="47" name="Group 15"/>
                <p:cNvGrpSpPr/>
                <p:nvPr/>
              </p:nvGrpSpPr>
              <p:grpSpPr>
                <a:xfrm>
                  <a:off x="62582" y="1746734"/>
                  <a:ext cx="4984858" cy="4200492"/>
                  <a:chOff x="73766" y="1798785"/>
                  <a:chExt cx="5875638" cy="4399784"/>
                </a:xfrm>
              </p:grpSpPr>
              <p:grpSp>
                <p:nvGrpSpPr>
                  <p:cNvPr id="54" name="Group 27"/>
                  <p:cNvGrpSpPr/>
                  <p:nvPr/>
                </p:nvGrpSpPr>
                <p:grpSpPr>
                  <a:xfrm>
                    <a:off x="1180873" y="3420637"/>
                    <a:ext cx="1435628" cy="2599164"/>
                    <a:chOff x="933450" y="3760788"/>
                    <a:chExt cx="1895475" cy="3076932"/>
                  </a:xfrm>
                </p:grpSpPr>
                <p:sp>
                  <p:nvSpPr>
                    <p:cNvPr id="61" name="Rectangle 60"/>
                    <p:cNvSpPr/>
                    <p:nvPr/>
                  </p:nvSpPr>
                  <p:spPr bwMode="auto">
                    <a:xfrm>
                      <a:off x="1371601" y="3760788"/>
                      <a:ext cx="1343025" cy="43021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55" name="Group 61"/>
                    <p:cNvGrpSpPr/>
                    <p:nvPr/>
                  </p:nvGrpSpPr>
                  <p:grpSpPr>
                    <a:xfrm>
                      <a:off x="1543050" y="4591050"/>
                      <a:ext cx="1285875" cy="666750"/>
                      <a:chOff x="1762125" y="4591050"/>
                      <a:chExt cx="1285875" cy="666750"/>
                    </a:xfrm>
                  </p:grpSpPr>
                  <p:sp>
                    <p:nvSpPr>
                      <p:cNvPr id="88" name="Rectangle 87"/>
                      <p:cNvSpPr/>
                      <p:nvPr/>
                    </p:nvSpPr>
                    <p:spPr bwMode="auto">
                      <a:xfrm>
                        <a:off x="2295526" y="4591050"/>
                        <a:ext cx="533399"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60" name="Group 78"/>
                      <p:cNvGrpSpPr/>
                      <p:nvPr/>
                    </p:nvGrpSpPr>
                    <p:grpSpPr>
                      <a:xfrm>
                        <a:off x="2438400" y="4889212"/>
                        <a:ext cx="609600" cy="368588"/>
                        <a:chOff x="2286000" y="5194012"/>
                        <a:chExt cx="609600" cy="368588"/>
                      </a:xfrm>
                    </p:grpSpPr>
                    <p:sp>
                      <p:nvSpPr>
                        <p:cNvPr id="84" name="Rectangle 83"/>
                        <p:cNvSpPr/>
                        <p:nvPr/>
                      </p:nvSpPr>
                      <p:spPr bwMode="auto">
                        <a:xfrm>
                          <a:off x="2362201" y="5200650"/>
                          <a:ext cx="533399"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82" name="TextBox 81"/>
                        <p:cNvSpPr txBox="1"/>
                        <p:nvPr/>
                      </p:nvSpPr>
                      <p:spPr>
                        <a:xfrm>
                          <a:off x="2286000" y="5194012"/>
                          <a:ext cx="309562" cy="307777"/>
                        </a:xfrm>
                        <a:prstGeom prst="rect">
                          <a:avLst/>
                        </a:prstGeom>
                        <a:noFill/>
                      </p:spPr>
                      <p:txBody>
                        <a:bodyPr wrap="square" rtlCol="0">
                          <a:spAutoFit/>
                        </a:bodyPr>
                        <a:lstStyle/>
                        <a:p>
                          <a:r>
                            <a:rPr lang="en-US" sz="1350" dirty="0" smtClean="0">
                              <a:effectLst>
                                <a:outerShdw blurRad="38100" dist="38100" dir="2700000" algn="tl">
                                  <a:srgbClr val="000000">
                                    <a:alpha val="43137"/>
                                  </a:srgbClr>
                                </a:outerShdw>
                              </a:effectLst>
                              <a:latin typeface="+mj-lt"/>
                              <a:cs typeface="Calibri" pitchFamily="34" charset="0"/>
                            </a:rPr>
                            <a:t>8</a:t>
                          </a:r>
                          <a:endParaRPr lang="en-US" sz="1350" dirty="0">
                            <a:effectLst>
                              <a:outerShdw blurRad="38100" dist="38100" dir="2700000" algn="tl">
                                <a:srgbClr val="000000">
                                  <a:alpha val="43137"/>
                                </a:srgbClr>
                              </a:outerShdw>
                            </a:effectLst>
                            <a:latin typeface="+mj-lt"/>
                            <a:cs typeface="Calibri" pitchFamily="34" charset="0"/>
                          </a:endParaRPr>
                        </a:p>
                      </p:txBody>
                    </p:sp>
                  </p:grpSp>
                  <p:sp>
                    <p:nvSpPr>
                      <p:cNvPr id="80" name="Rectangle 79"/>
                      <p:cNvSpPr/>
                      <p:nvPr/>
                    </p:nvSpPr>
                    <p:spPr bwMode="auto">
                      <a:xfrm>
                        <a:off x="1762125" y="4895850"/>
                        <a:ext cx="1019175" cy="30113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62" name="Group 62"/>
                    <p:cNvGrpSpPr/>
                    <p:nvPr/>
                  </p:nvGrpSpPr>
                  <p:grpSpPr>
                    <a:xfrm>
                      <a:off x="1543050" y="5505450"/>
                      <a:ext cx="1285875" cy="666750"/>
                      <a:chOff x="1762125" y="4591050"/>
                      <a:chExt cx="1285875" cy="666750"/>
                    </a:xfrm>
                  </p:grpSpPr>
                  <p:sp>
                    <p:nvSpPr>
                      <p:cNvPr id="77" name="Rectangle 76"/>
                      <p:cNvSpPr/>
                      <p:nvPr/>
                    </p:nvSpPr>
                    <p:spPr bwMode="auto">
                      <a:xfrm>
                        <a:off x="2295527" y="4591050"/>
                        <a:ext cx="533398"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63" name="Group 67"/>
                      <p:cNvGrpSpPr/>
                      <p:nvPr/>
                    </p:nvGrpSpPr>
                    <p:grpSpPr>
                      <a:xfrm>
                        <a:off x="2438400" y="4889212"/>
                        <a:ext cx="609600" cy="368588"/>
                        <a:chOff x="2286000" y="5194012"/>
                        <a:chExt cx="609600" cy="368588"/>
                      </a:xfrm>
                    </p:grpSpPr>
                    <p:sp>
                      <p:nvSpPr>
                        <p:cNvPr id="73" name="Rectangle 72"/>
                        <p:cNvSpPr/>
                        <p:nvPr/>
                      </p:nvSpPr>
                      <p:spPr bwMode="auto">
                        <a:xfrm>
                          <a:off x="2362201" y="5200650"/>
                          <a:ext cx="533399" cy="36195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71" name="TextBox 70"/>
                        <p:cNvSpPr txBox="1"/>
                        <p:nvPr/>
                      </p:nvSpPr>
                      <p:spPr>
                        <a:xfrm>
                          <a:off x="2286000" y="5194012"/>
                          <a:ext cx="309562" cy="307777"/>
                        </a:xfrm>
                        <a:prstGeom prst="rect">
                          <a:avLst/>
                        </a:prstGeom>
                        <a:noFill/>
                      </p:spPr>
                      <p:txBody>
                        <a:bodyPr wrap="square" rtlCol="0">
                          <a:spAutoFit/>
                        </a:bodyPr>
                        <a:lstStyle/>
                        <a:p>
                          <a:r>
                            <a:rPr lang="en-US" sz="1350" dirty="0" smtClean="0">
                              <a:effectLst>
                                <a:outerShdw blurRad="38100" dist="38100" dir="2700000" algn="tl">
                                  <a:srgbClr val="000000">
                                    <a:alpha val="43137"/>
                                  </a:srgbClr>
                                </a:outerShdw>
                              </a:effectLst>
                              <a:latin typeface="+mj-lt"/>
                              <a:cs typeface="Calibri" pitchFamily="34" charset="0"/>
                            </a:rPr>
                            <a:t>8</a:t>
                          </a:r>
                          <a:endParaRPr lang="en-US" sz="1350" dirty="0">
                            <a:effectLst>
                              <a:outerShdw blurRad="38100" dist="38100" dir="2700000" algn="tl">
                                <a:srgbClr val="000000">
                                  <a:alpha val="43137"/>
                                </a:srgbClr>
                              </a:outerShdw>
                            </a:effectLst>
                            <a:latin typeface="+mj-lt"/>
                            <a:cs typeface="Calibri" pitchFamily="34" charset="0"/>
                          </a:endParaRPr>
                        </a:p>
                      </p:txBody>
                    </p:sp>
                  </p:grpSp>
                  <p:sp>
                    <p:nvSpPr>
                      <p:cNvPr id="69" name="Rectangle 68"/>
                      <p:cNvSpPr/>
                      <p:nvPr/>
                    </p:nvSpPr>
                    <p:spPr bwMode="auto">
                      <a:xfrm>
                        <a:off x="1762125" y="4895850"/>
                        <a:ext cx="1019175" cy="30113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64" name="Group 63"/>
                    <p:cNvGrpSpPr/>
                    <p:nvPr/>
                  </p:nvGrpSpPr>
                  <p:grpSpPr>
                    <a:xfrm>
                      <a:off x="933450" y="6152482"/>
                      <a:ext cx="1781175" cy="685238"/>
                      <a:chOff x="4238625" y="5238082"/>
                      <a:chExt cx="1781175" cy="685238"/>
                    </a:xfrm>
                  </p:grpSpPr>
                  <p:pic>
                    <p:nvPicPr>
                      <p:cNvPr id="65" name="Picture 64"/>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238625" y="5238082"/>
                        <a:ext cx="1781175" cy="504825"/>
                      </a:xfrm>
                      <a:prstGeom prst="rect">
                        <a:avLst/>
                      </a:prstGeom>
                    </p:spPr>
                  </p:pic>
                  <p:sp>
                    <p:nvSpPr>
                      <p:cNvPr id="66" name="Rectangle 65"/>
                      <p:cNvSpPr/>
                      <p:nvPr/>
                    </p:nvSpPr>
                    <p:spPr bwMode="auto">
                      <a:xfrm>
                        <a:off x="4724400" y="5552232"/>
                        <a:ext cx="990600" cy="37108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sp>
                <p:nvSpPr>
                  <p:cNvPr id="29" name="TextBox 28"/>
                  <p:cNvSpPr txBox="1"/>
                  <p:nvPr/>
                </p:nvSpPr>
                <p:spPr>
                  <a:xfrm>
                    <a:off x="578017" y="2877724"/>
                    <a:ext cx="1721060" cy="676996"/>
                  </a:xfrm>
                  <a:prstGeom prst="rect">
                    <a:avLst/>
                  </a:prstGeom>
                  <a:noFill/>
                </p:spPr>
                <p:txBody>
                  <a:bodyPr wrap="square" rtlCol="0">
                    <a:spAutoFit/>
                  </a:bodyPr>
                  <a:lstStyle/>
                  <a:p>
                    <a:pPr algn="ctr"/>
                    <a:r>
                      <a:rPr lang="en-US" sz="1200" b="1" dirty="0" err="1" smtClean="0"/>
                      <a:t>SecureAgent</a:t>
                    </a:r>
                    <a:r>
                      <a:rPr lang="en-US" sz="1200" b="1" dirty="0" smtClean="0"/>
                      <a:t> Channel Emulation</a:t>
                    </a:r>
                    <a:endParaRPr lang="en-US" sz="1200" b="1" dirty="0"/>
                  </a:p>
                </p:txBody>
              </p:sp>
              <p:sp>
                <p:nvSpPr>
                  <p:cNvPr id="30" name="TextBox 29"/>
                  <p:cNvSpPr txBox="1"/>
                  <p:nvPr/>
                </p:nvSpPr>
                <p:spPr>
                  <a:xfrm>
                    <a:off x="228601" y="5715000"/>
                    <a:ext cx="2301330" cy="483569"/>
                  </a:xfrm>
                  <a:prstGeom prst="rect">
                    <a:avLst/>
                  </a:prstGeom>
                  <a:noFill/>
                </p:spPr>
                <p:txBody>
                  <a:bodyPr wrap="square" rtlCol="0">
                    <a:spAutoFit/>
                  </a:bodyPr>
                  <a:lstStyle/>
                  <a:p>
                    <a:pPr algn="ctr"/>
                    <a:r>
                      <a:rPr lang="en-US" sz="1200" b="1" dirty="0" err="1" smtClean="0"/>
                      <a:t>SecureAgent</a:t>
                    </a:r>
                    <a:r>
                      <a:rPr lang="en-US" sz="1200" b="1" dirty="0" smtClean="0"/>
                      <a:t> Tape</a:t>
                    </a:r>
                  </a:p>
                  <a:p>
                    <a:pPr algn="ctr"/>
                    <a:r>
                      <a:rPr lang="en-US" sz="1200" b="1" dirty="0" smtClean="0"/>
                      <a:t>Interface</a:t>
                    </a:r>
                    <a:endParaRPr lang="en-US" sz="1200" b="1" dirty="0"/>
                  </a:p>
                </p:txBody>
              </p:sp>
              <p:sp>
                <p:nvSpPr>
                  <p:cNvPr id="31" name="TextBox 30"/>
                  <p:cNvSpPr txBox="1"/>
                  <p:nvPr/>
                </p:nvSpPr>
                <p:spPr>
                  <a:xfrm>
                    <a:off x="1346800" y="1802247"/>
                    <a:ext cx="1125817" cy="257903"/>
                  </a:xfrm>
                  <a:prstGeom prst="rect">
                    <a:avLst/>
                  </a:prstGeom>
                  <a:noFill/>
                </p:spPr>
                <p:txBody>
                  <a:bodyPr wrap="square" rtlCol="0">
                    <a:spAutoFit/>
                  </a:bodyPr>
                  <a:lstStyle/>
                  <a:p>
                    <a:r>
                      <a:rPr lang="en-US" sz="1000" b="1" dirty="0" err="1" smtClean="0"/>
                      <a:t>Ficon</a:t>
                    </a:r>
                    <a:r>
                      <a:rPr lang="en-US" sz="1000" b="1" dirty="0" smtClean="0"/>
                      <a:t> and</a:t>
                    </a:r>
                    <a:endParaRPr lang="en-US" sz="1000" b="1" dirty="0"/>
                  </a:p>
                </p:txBody>
              </p:sp>
              <p:sp>
                <p:nvSpPr>
                  <p:cNvPr id="32" name="TextBox 31"/>
                  <p:cNvSpPr txBox="1"/>
                  <p:nvPr/>
                </p:nvSpPr>
                <p:spPr>
                  <a:xfrm>
                    <a:off x="470825" y="1798785"/>
                    <a:ext cx="1065910" cy="257903"/>
                  </a:xfrm>
                  <a:prstGeom prst="rect">
                    <a:avLst/>
                  </a:prstGeom>
                  <a:noFill/>
                </p:spPr>
                <p:txBody>
                  <a:bodyPr wrap="square" rtlCol="0">
                    <a:spAutoFit/>
                  </a:bodyPr>
                  <a:lstStyle/>
                  <a:p>
                    <a:r>
                      <a:rPr lang="en-US" sz="1000" b="1" dirty="0" smtClean="0"/>
                      <a:t>FC/SCSI</a:t>
                    </a:r>
                    <a:endParaRPr lang="en-US" sz="1000" b="1" dirty="0"/>
                  </a:p>
                </p:txBody>
              </p:sp>
              <p:grpSp>
                <p:nvGrpSpPr>
                  <p:cNvPr id="67" name="Group 32"/>
                  <p:cNvGrpSpPr/>
                  <p:nvPr/>
                </p:nvGrpSpPr>
                <p:grpSpPr>
                  <a:xfrm>
                    <a:off x="179123" y="2277677"/>
                    <a:ext cx="650221" cy="159629"/>
                    <a:chOff x="179123" y="2277677"/>
                    <a:chExt cx="650221" cy="159629"/>
                  </a:xfrm>
                </p:grpSpPr>
                <p:cxnSp>
                  <p:nvCxnSpPr>
                    <p:cNvPr id="58" name="Straight Connector 57"/>
                    <p:cNvCxnSpPr/>
                    <p:nvPr/>
                  </p:nvCxnSpPr>
                  <p:spPr bwMode="auto">
                    <a:xfrm flipH="1">
                      <a:off x="188161" y="2277677"/>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59" name="Straight Connector 58"/>
                    <p:cNvCxnSpPr/>
                    <p:nvPr/>
                  </p:nvCxnSpPr>
                  <p:spPr bwMode="auto">
                    <a:xfrm flipH="1">
                      <a:off x="179123" y="2437306"/>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grpSp>
                <p:nvGrpSpPr>
                  <p:cNvPr id="68" name="Group 33"/>
                  <p:cNvGrpSpPr/>
                  <p:nvPr/>
                </p:nvGrpSpPr>
                <p:grpSpPr>
                  <a:xfrm>
                    <a:off x="284481" y="3962400"/>
                    <a:ext cx="641183" cy="76200"/>
                    <a:chOff x="-96519" y="1066800"/>
                    <a:chExt cx="641183" cy="76200"/>
                  </a:xfrm>
                </p:grpSpPr>
                <p:cxnSp>
                  <p:nvCxnSpPr>
                    <p:cNvPr id="56" name="Straight Connector 55"/>
                    <p:cNvCxnSpPr/>
                    <p:nvPr/>
                  </p:nvCxnSpPr>
                  <p:spPr bwMode="auto">
                    <a:xfrm flipH="1">
                      <a:off x="-96519" y="1066800"/>
                      <a:ext cx="641182"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57" name="Straight Connector 56"/>
                    <p:cNvCxnSpPr/>
                    <p:nvPr/>
                  </p:nvCxnSpPr>
                  <p:spPr bwMode="auto">
                    <a:xfrm flipH="1">
                      <a:off x="-96519" y="1143000"/>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grpSp>
                <p:nvGrpSpPr>
                  <p:cNvPr id="70" name="Group 35"/>
                  <p:cNvGrpSpPr/>
                  <p:nvPr/>
                </p:nvGrpSpPr>
                <p:grpSpPr>
                  <a:xfrm>
                    <a:off x="578017" y="5486400"/>
                    <a:ext cx="641183" cy="76200"/>
                    <a:chOff x="197017" y="1066800"/>
                    <a:chExt cx="641183" cy="76200"/>
                  </a:xfrm>
                </p:grpSpPr>
                <p:cxnSp>
                  <p:nvCxnSpPr>
                    <p:cNvPr id="52" name="Straight Connector 51"/>
                    <p:cNvCxnSpPr/>
                    <p:nvPr/>
                  </p:nvCxnSpPr>
                  <p:spPr bwMode="auto">
                    <a:xfrm flipH="1">
                      <a:off x="197017" y="1066800"/>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cxnSp>
                  <p:nvCxnSpPr>
                    <p:cNvPr id="53" name="Straight Connector 52"/>
                    <p:cNvCxnSpPr/>
                    <p:nvPr/>
                  </p:nvCxnSpPr>
                  <p:spPr bwMode="auto">
                    <a:xfrm flipH="1">
                      <a:off x="197017" y="1143000"/>
                      <a:ext cx="641183" cy="0"/>
                    </a:xfrm>
                    <a:prstGeom prst="line">
                      <a:avLst/>
                    </a:prstGeom>
                    <a:solidFill>
                      <a:srgbClr val="FFFFFF"/>
                    </a:solidFill>
                    <a:ln w="9525" cap="flat" cmpd="sng" algn="ctr">
                      <a:solidFill>
                        <a:schemeClr val="accent4">
                          <a:lumMod val="50000"/>
                        </a:schemeClr>
                      </a:solidFill>
                      <a:prstDash val="solid"/>
                      <a:round/>
                      <a:headEnd type="none" w="med" len="med"/>
                      <a:tailEnd type="none" w="med" len="med"/>
                    </a:ln>
                    <a:effectLst/>
                  </p:spPr>
                </p:cxnSp>
              </p:grpSp>
              <p:sp>
                <p:nvSpPr>
                  <p:cNvPr id="37" name="TextBox 36"/>
                  <p:cNvSpPr txBox="1"/>
                  <p:nvPr/>
                </p:nvSpPr>
                <p:spPr>
                  <a:xfrm>
                    <a:off x="705910" y="4698917"/>
                    <a:ext cx="1754315" cy="676996"/>
                  </a:xfrm>
                  <a:prstGeom prst="rect">
                    <a:avLst/>
                  </a:prstGeom>
                  <a:noFill/>
                </p:spPr>
                <p:txBody>
                  <a:bodyPr wrap="square" rtlCol="0">
                    <a:spAutoFit/>
                  </a:bodyPr>
                  <a:lstStyle/>
                  <a:p>
                    <a:pPr algn="ctr"/>
                    <a:r>
                      <a:rPr lang="en-US" sz="1200" b="1" dirty="0" err="1" smtClean="0"/>
                      <a:t>SecureAgent</a:t>
                    </a:r>
                    <a:r>
                      <a:rPr lang="en-US" sz="1200" b="1" dirty="0" smtClean="0"/>
                      <a:t> Storage</a:t>
                    </a:r>
                  </a:p>
                  <a:p>
                    <a:pPr algn="ctr"/>
                    <a:r>
                      <a:rPr lang="en-US" sz="1200" b="1" dirty="0" smtClean="0"/>
                      <a:t>Interface</a:t>
                    </a:r>
                    <a:endParaRPr lang="en-US" sz="1200" b="1" dirty="0"/>
                  </a:p>
                </p:txBody>
              </p:sp>
              <p:pic>
                <p:nvPicPr>
                  <p:cNvPr id="38" name="Picture 62" descr="ART-HDS AMS 2300"/>
                  <p:cNvPicPr>
                    <a:picLocks noChangeAspect="1" noChangeArrowheads="1"/>
                  </p:cNvPicPr>
                  <p:nvPr/>
                </p:nvPicPr>
                <p:blipFill>
                  <a:blip r:embed="rId5" cstate="print"/>
                  <a:srcRect/>
                  <a:stretch>
                    <a:fillRect/>
                  </a:stretch>
                </p:blipFill>
                <p:spPr bwMode="auto">
                  <a:xfrm>
                    <a:off x="73766" y="3590942"/>
                    <a:ext cx="402851" cy="609600"/>
                  </a:xfrm>
                  <a:prstGeom prst="rect">
                    <a:avLst/>
                  </a:prstGeom>
                  <a:noFill/>
                </p:spPr>
              </p:pic>
              <p:pic>
                <p:nvPicPr>
                  <p:cNvPr id="40" name="Picture 39"/>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168026" y="5304742"/>
                    <a:ext cx="460623" cy="349438"/>
                  </a:xfrm>
                  <a:prstGeom prst="rect">
                    <a:avLst/>
                  </a:prstGeom>
                </p:spPr>
              </p:pic>
              <p:pic>
                <p:nvPicPr>
                  <p:cNvPr id="41" name="Picture 40"/>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248427" y="3425224"/>
                    <a:ext cx="523876" cy="295275"/>
                  </a:xfrm>
                  <a:prstGeom prst="rect">
                    <a:avLst/>
                  </a:prstGeom>
                </p:spPr>
              </p:pic>
              <p:pic>
                <p:nvPicPr>
                  <p:cNvPr id="42" name="Picture 41"/>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371955" y="3498892"/>
                    <a:ext cx="523876" cy="295275"/>
                  </a:xfrm>
                  <a:prstGeom prst="rect">
                    <a:avLst/>
                  </a:prstGeom>
                </p:spPr>
              </p:pic>
              <p:sp>
                <p:nvSpPr>
                  <p:cNvPr id="43" name="Right Brace 42"/>
                  <p:cNvSpPr/>
                  <p:nvPr/>
                </p:nvSpPr>
                <p:spPr bwMode="auto">
                  <a:xfrm>
                    <a:off x="2743198" y="1914452"/>
                    <a:ext cx="594270" cy="842118"/>
                  </a:xfrm>
                  <a:prstGeom prst="rightBrace">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44" name="Right Brace 43"/>
                  <p:cNvSpPr/>
                  <p:nvPr/>
                </p:nvSpPr>
                <p:spPr bwMode="auto">
                  <a:xfrm>
                    <a:off x="2743200" y="3810000"/>
                    <a:ext cx="304800" cy="446782"/>
                  </a:xfrm>
                  <a:prstGeom prst="rightBrace">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nvGrpSpPr>
                  <p:cNvPr id="72" name="Group 45"/>
                  <p:cNvGrpSpPr/>
                  <p:nvPr/>
                </p:nvGrpSpPr>
                <p:grpSpPr>
                  <a:xfrm>
                    <a:off x="4629204" y="2197863"/>
                    <a:ext cx="1320200" cy="436259"/>
                    <a:chOff x="4629204" y="2197863"/>
                    <a:chExt cx="1320200" cy="436259"/>
                  </a:xfrm>
                </p:grpSpPr>
                <p:pic>
                  <p:nvPicPr>
                    <p:cNvPr id="50" name="Picture 49"/>
                    <p:cNvPicPr>
                      <a:picLocks noChangeAspect="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629204" y="2197863"/>
                      <a:ext cx="1320200" cy="418393"/>
                    </a:xfrm>
                    <a:prstGeom prst="rect">
                      <a:avLst/>
                    </a:prstGeom>
                  </p:spPr>
                </p:pic>
                <p:sp>
                  <p:nvSpPr>
                    <p:cNvPr id="51" name="Rectangle 50"/>
                    <p:cNvSpPr/>
                    <p:nvPr/>
                  </p:nvSpPr>
                  <p:spPr bwMode="auto">
                    <a:xfrm>
                      <a:off x="4882838" y="2443454"/>
                      <a:ext cx="685800" cy="19066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nvGrpSpPr>
                  <p:cNvPr id="74" name="Group 46"/>
                  <p:cNvGrpSpPr/>
                  <p:nvPr/>
                </p:nvGrpSpPr>
                <p:grpSpPr>
                  <a:xfrm>
                    <a:off x="4517888" y="4579150"/>
                    <a:ext cx="1320200" cy="418393"/>
                    <a:chOff x="4517888" y="3350015"/>
                    <a:chExt cx="1320200" cy="418393"/>
                  </a:xfrm>
                </p:grpSpPr>
                <p:pic>
                  <p:nvPicPr>
                    <p:cNvPr id="48" name="Picture 47"/>
                    <p:cNvPicPr>
                      <a:picLocks noChangeAspect="1"/>
                    </p:cNvPicPr>
                    <p:nvPr/>
                  </p:nvPicPr>
                  <p:blipFill>
                    <a:blip r:embed="rId8"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517888" y="3350015"/>
                      <a:ext cx="1320200" cy="418393"/>
                    </a:xfrm>
                    <a:prstGeom prst="rect">
                      <a:avLst/>
                    </a:prstGeom>
                  </p:spPr>
                </p:pic>
                <p:sp>
                  <p:nvSpPr>
                    <p:cNvPr id="49" name="Rectangle 48"/>
                    <p:cNvSpPr/>
                    <p:nvPr/>
                  </p:nvSpPr>
                  <p:spPr bwMode="auto">
                    <a:xfrm>
                      <a:off x="4882838" y="3577738"/>
                      <a:ext cx="685800" cy="19066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grpSp>
            </p:grpSp>
            <p:sp>
              <p:nvSpPr>
                <p:cNvPr id="17" name="TextBox 16"/>
                <p:cNvSpPr txBox="1"/>
                <p:nvPr/>
              </p:nvSpPr>
              <p:spPr>
                <a:xfrm>
                  <a:off x="3053529" y="3325588"/>
                  <a:ext cx="713805" cy="230832"/>
                </a:xfrm>
                <a:prstGeom prst="rect">
                  <a:avLst/>
                </a:prstGeom>
                <a:noFill/>
              </p:spPr>
              <p:txBody>
                <a:bodyPr wrap="square" rtlCol="0">
                  <a:spAutoFit/>
                </a:bodyPr>
                <a:lstStyle/>
                <a:p>
                  <a:r>
                    <a:rPr lang="en-US" sz="900" b="1" dirty="0" smtClean="0"/>
                    <a:t>Switch</a:t>
                  </a:r>
                  <a:endParaRPr lang="en-US" sz="900" b="1" dirty="0"/>
                </a:p>
              </p:txBody>
            </p:sp>
            <p:cxnSp>
              <p:nvCxnSpPr>
                <p:cNvPr id="18" name="Elbow Connector 17"/>
                <p:cNvCxnSpPr>
                  <a:stCxn id="43" idx="1"/>
                  <a:endCxn id="41" idx="1"/>
                </p:cNvCxnSpPr>
                <p:nvPr/>
              </p:nvCxnSpPr>
              <p:spPr bwMode="auto">
                <a:xfrm flipH="1">
                  <a:off x="2755947" y="2259146"/>
                  <a:ext cx="75542" cy="1181304"/>
                </a:xfrm>
                <a:prstGeom prst="bentConnector3">
                  <a:avLst>
                    <a:gd name="adj1" fmla="val -42535"/>
                  </a:avLst>
                </a:prstGeom>
                <a:solidFill>
                  <a:srgbClr val="FFFFFF"/>
                </a:solidFill>
                <a:ln w="19050" cap="flat" cmpd="sng" algn="ctr">
                  <a:solidFill>
                    <a:srgbClr val="0070C0"/>
                  </a:solidFill>
                  <a:prstDash val="solid"/>
                  <a:round/>
                  <a:headEnd type="none" w="med" len="med"/>
                  <a:tailEnd type="none" w="med" len="med"/>
                </a:ln>
                <a:effectLst/>
              </p:spPr>
            </p:cxnSp>
            <p:cxnSp>
              <p:nvCxnSpPr>
                <p:cNvPr id="19" name="Elbow Connector 18"/>
                <p:cNvCxnSpPr>
                  <a:stCxn id="44" idx="1"/>
                  <a:endCxn id="42" idx="2"/>
                </p:cNvCxnSpPr>
                <p:nvPr/>
              </p:nvCxnSpPr>
              <p:spPr bwMode="auto">
                <a:xfrm flipV="1">
                  <a:off x="2585905" y="3651733"/>
                  <a:ext cx="1345464" cy="228389"/>
                </a:xfrm>
                <a:prstGeom prst="bentConnector4">
                  <a:avLst>
                    <a:gd name="adj1" fmla="val -3147"/>
                    <a:gd name="adj2" fmla="val 1867"/>
                  </a:avLst>
                </a:prstGeom>
                <a:solidFill>
                  <a:srgbClr val="FFFFFF"/>
                </a:solidFill>
                <a:ln w="19050" cap="flat" cmpd="sng" algn="ctr">
                  <a:solidFill>
                    <a:srgbClr val="0070C0"/>
                  </a:solidFill>
                  <a:prstDash val="solid"/>
                  <a:round/>
                  <a:headEnd type="none" w="med" len="med"/>
                  <a:tailEnd type="none" w="med" len="med"/>
                </a:ln>
                <a:effectLst/>
              </p:spPr>
            </p:cxnSp>
            <p:cxnSp>
              <p:nvCxnSpPr>
                <p:cNvPr id="21" name="Straight Connector 20"/>
                <p:cNvCxnSpPr>
                  <a:stCxn id="43" idx="1"/>
                  <a:endCxn id="42" idx="0"/>
                </p:cNvCxnSpPr>
                <p:nvPr/>
              </p:nvCxnSpPr>
              <p:spPr bwMode="auto">
                <a:xfrm>
                  <a:off x="2831488" y="2259148"/>
                  <a:ext cx="1099880" cy="1110685"/>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23" name="Straight Connector 22"/>
                <p:cNvCxnSpPr/>
                <p:nvPr/>
              </p:nvCxnSpPr>
              <p:spPr bwMode="auto">
                <a:xfrm flipV="1">
                  <a:off x="2456610" y="3505200"/>
                  <a:ext cx="591390" cy="379894"/>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24" name="Straight Connector 23"/>
                <p:cNvCxnSpPr/>
                <p:nvPr/>
              </p:nvCxnSpPr>
              <p:spPr bwMode="auto">
                <a:xfrm flipV="1">
                  <a:off x="3100966" y="2280133"/>
                  <a:ext cx="873860" cy="1113550"/>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25" name="Straight Connector 24"/>
                <p:cNvCxnSpPr>
                  <a:endCxn id="17" idx="1"/>
                </p:cNvCxnSpPr>
                <p:nvPr/>
              </p:nvCxnSpPr>
              <p:spPr bwMode="auto">
                <a:xfrm flipH="1" flipV="1">
                  <a:off x="3053530" y="3441004"/>
                  <a:ext cx="860677" cy="1036024"/>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26" name="Straight Connector 25"/>
                <p:cNvCxnSpPr/>
                <p:nvPr/>
              </p:nvCxnSpPr>
              <p:spPr bwMode="auto">
                <a:xfrm flipV="1">
                  <a:off x="3931366" y="3575533"/>
                  <a:ext cx="1" cy="895628"/>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27" name="Straight Connector 26"/>
                <p:cNvCxnSpPr>
                  <a:stCxn id="42" idx="0"/>
                </p:cNvCxnSpPr>
                <p:nvPr/>
              </p:nvCxnSpPr>
              <p:spPr bwMode="auto">
                <a:xfrm flipV="1">
                  <a:off x="3931369" y="2168015"/>
                  <a:ext cx="43457" cy="1201818"/>
                </a:xfrm>
                <a:prstGeom prst="line">
                  <a:avLst/>
                </a:prstGeom>
                <a:solidFill>
                  <a:srgbClr val="FFFFFF"/>
                </a:solidFill>
                <a:ln w="19050" cap="flat" cmpd="sng" algn="ctr">
                  <a:solidFill>
                    <a:srgbClr val="0070C0"/>
                  </a:solidFill>
                  <a:prstDash val="solid"/>
                  <a:round/>
                  <a:headEnd type="none" w="med" len="med"/>
                  <a:tailEnd type="none" w="med" len="med"/>
                </a:ln>
                <a:effectLst/>
              </p:spPr>
            </p:cxnSp>
          </p:grpSp>
          <p:pic>
            <p:nvPicPr>
              <p:cNvPr id="11" name="Picture 10"/>
              <p:cNvPicPr>
                <a:picLocks noChangeAspect="1"/>
              </p:cNvPicPr>
              <p:nvPr/>
            </p:nvPicPr>
            <p:blipFill>
              <a:blip r:embed="rId9"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191000" y="2981344"/>
                <a:ext cx="794594" cy="752456"/>
              </a:xfrm>
              <a:prstGeom prst="rect">
                <a:avLst/>
              </a:prstGeom>
            </p:spPr>
          </p:pic>
          <p:cxnSp>
            <p:nvCxnSpPr>
              <p:cNvPr id="12" name="Elbow Connector 11"/>
              <p:cNvCxnSpPr/>
              <p:nvPr/>
            </p:nvCxnSpPr>
            <p:spPr bwMode="auto">
              <a:xfrm>
                <a:off x="3768292" y="2286000"/>
                <a:ext cx="767685" cy="733862"/>
              </a:xfrm>
              <a:prstGeom prst="bentConnector3">
                <a:avLst>
                  <a:gd name="adj1" fmla="val 50000"/>
                </a:avLst>
              </a:prstGeom>
              <a:solidFill>
                <a:srgbClr val="FFFFFF"/>
              </a:solidFill>
              <a:ln w="19050" cap="flat" cmpd="sng" algn="ctr">
                <a:solidFill>
                  <a:srgbClr val="0070C0"/>
                </a:solidFill>
                <a:prstDash val="solid"/>
                <a:round/>
                <a:headEnd type="none" w="med" len="med"/>
                <a:tailEnd type="none" w="med" len="med"/>
              </a:ln>
              <a:effectLst/>
            </p:spPr>
          </p:cxnSp>
          <p:cxnSp>
            <p:nvCxnSpPr>
              <p:cNvPr id="13" name="Elbow Connector 12"/>
              <p:cNvCxnSpPr/>
              <p:nvPr/>
            </p:nvCxnSpPr>
            <p:spPr bwMode="auto">
              <a:xfrm rot="10800000" flipV="1">
                <a:off x="4688378" y="2316892"/>
                <a:ext cx="798065" cy="731103"/>
              </a:xfrm>
              <a:prstGeom prst="bentConnector3">
                <a:avLst>
                  <a:gd name="adj1" fmla="val 249"/>
                </a:avLst>
              </a:prstGeom>
              <a:solidFill>
                <a:srgbClr val="FFFFFF"/>
              </a:solidFill>
              <a:ln w="19050" cap="flat" cmpd="sng" algn="ctr">
                <a:solidFill>
                  <a:srgbClr val="0070C0"/>
                </a:solidFill>
                <a:prstDash val="solid"/>
                <a:round/>
                <a:headEnd type="none" w="med" len="med"/>
                <a:tailEnd type="none" w="med" len="med"/>
              </a:ln>
              <a:effectLst/>
            </p:spPr>
          </p:cxnSp>
          <p:cxnSp>
            <p:nvCxnSpPr>
              <p:cNvPr id="14" name="Elbow Connector 13"/>
              <p:cNvCxnSpPr>
                <a:endCxn id="48" idx="0"/>
              </p:cNvCxnSpPr>
              <p:nvPr/>
            </p:nvCxnSpPr>
            <p:spPr bwMode="auto">
              <a:xfrm>
                <a:off x="4701078" y="3657600"/>
                <a:ext cx="785364" cy="743559"/>
              </a:xfrm>
              <a:prstGeom prst="bentConnector2">
                <a:avLst/>
              </a:prstGeom>
              <a:solidFill>
                <a:srgbClr val="FFFFFF"/>
              </a:solidFill>
              <a:ln w="19050" cap="flat" cmpd="sng" algn="ctr">
                <a:solidFill>
                  <a:srgbClr val="0070C0"/>
                </a:solidFill>
                <a:prstDash val="solid"/>
                <a:round/>
                <a:headEnd type="none" w="med" len="med"/>
                <a:tailEnd type="none" w="med" len="med"/>
              </a:ln>
              <a:effectLst/>
            </p:spPr>
          </p:cxnSp>
          <p:cxnSp>
            <p:nvCxnSpPr>
              <p:cNvPr id="15" name="Elbow Connector 14"/>
              <p:cNvCxnSpPr>
                <a:endCxn id="127" idx="0"/>
              </p:cNvCxnSpPr>
              <p:nvPr/>
            </p:nvCxnSpPr>
            <p:spPr bwMode="auto">
              <a:xfrm rot="10800000" flipV="1">
                <a:off x="3733757" y="3657599"/>
                <a:ext cx="854542" cy="743559"/>
              </a:xfrm>
              <a:prstGeom prst="bentConnector2">
                <a:avLst/>
              </a:prstGeom>
              <a:solidFill>
                <a:srgbClr val="FFFFFF"/>
              </a:solidFill>
              <a:ln w="19050" cap="flat" cmpd="sng" algn="ctr">
                <a:solidFill>
                  <a:srgbClr val="0070C0"/>
                </a:solidFill>
                <a:prstDash val="solid"/>
                <a:round/>
                <a:headEnd type="none" w="med" len="med"/>
                <a:tailEnd type="none" w="med" len="med"/>
              </a:ln>
              <a:effectLst/>
            </p:spPr>
          </p:cxnSp>
        </p:grpSp>
        <p:cxnSp>
          <p:nvCxnSpPr>
            <p:cNvPr id="5" name="Elbow Connector 4"/>
            <p:cNvCxnSpPr/>
            <p:nvPr/>
          </p:nvCxnSpPr>
          <p:spPr bwMode="auto">
            <a:xfrm rot="5400000" flipH="1" flipV="1">
              <a:off x="1197734" y="4068612"/>
              <a:ext cx="1834864" cy="708041"/>
            </a:xfrm>
            <a:prstGeom prst="bentConnector3">
              <a:avLst>
                <a:gd name="adj1" fmla="val 2132"/>
              </a:avLst>
            </a:prstGeom>
            <a:solidFill>
              <a:srgbClr val="FFFFFF"/>
            </a:solidFill>
            <a:ln w="19050" cap="flat" cmpd="sng" algn="ctr">
              <a:solidFill>
                <a:srgbClr val="0070C0"/>
              </a:solidFill>
              <a:prstDash val="solid"/>
              <a:round/>
              <a:headEnd type="none" w="med" len="med"/>
              <a:tailEnd type="none" w="med" len="med"/>
            </a:ln>
            <a:effectLst/>
          </p:spPr>
        </p:cxnSp>
        <p:cxnSp>
          <p:nvCxnSpPr>
            <p:cNvPr id="6" name="Straight Connector 5"/>
            <p:cNvCxnSpPr/>
            <p:nvPr/>
          </p:nvCxnSpPr>
          <p:spPr bwMode="auto">
            <a:xfrm flipV="1">
              <a:off x="1818541" y="3505200"/>
              <a:ext cx="1477759" cy="1846096"/>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7" name="Straight Connector 6"/>
            <p:cNvCxnSpPr/>
            <p:nvPr/>
          </p:nvCxnSpPr>
          <p:spPr bwMode="auto">
            <a:xfrm flipH="1" flipV="1">
              <a:off x="5923899" y="3505200"/>
              <a:ext cx="1477760" cy="1846096"/>
            </a:xfrm>
            <a:prstGeom prst="line">
              <a:avLst/>
            </a:prstGeom>
            <a:solidFill>
              <a:srgbClr val="FFFFFF"/>
            </a:solidFill>
            <a:ln w="19050" cap="flat" cmpd="sng" algn="ctr">
              <a:solidFill>
                <a:srgbClr val="0070C0"/>
              </a:solidFill>
              <a:prstDash val="solid"/>
              <a:round/>
              <a:headEnd type="none" w="med" len="med"/>
              <a:tailEnd type="none" w="med" len="med"/>
            </a:ln>
            <a:effectLst/>
          </p:spPr>
        </p:cxnSp>
        <p:cxnSp>
          <p:nvCxnSpPr>
            <p:cNvPr id="8" name="Elbow Connector 7"/>
            <p:cNvCxnSpPr/>
            <p:nvPr/>
          </p:nvCxnSpPr>
          <p:spPr bwMode="auto">
            <a:xfrm rot="16200000" flipV="1">
              <a:off x="6192199" y="4130604"/>
              <a:ext cx="1834864" cy="584056"/>
            </a:xfrm>
            <a:prstGeom prst="bentConnector3">
              <a:avLst>
                <a:gd name="adj1" fmla="val 1477"/>
              </a:avLst>
            </a:prstGeom>
            <a:solidFill>
              <a:srgbClr val="FFFFFF"/>
            </a:solidFill>
            <a:ln w="19050" cap="flat" cmpd="sng" algn="ctr">
              <a:solidFill>
                <a:srgbClr val="0070C0"/>
              </a:solidFill>
              <a:prstDash val="solid"/>
              <a:round/>
              <a:headEnd type="none" w="med" len="med"/>
              <a:tailEnd type="none" w="med" len="med"/>
            </a:ln>
            <a:effectLst/>
          </p:spPr>
        </p:cxnSp>
      </p:grpSp>
      <p:sp>
        <p:nvSpPr>
          <p:cNvPr id="172" name="Rectangle 171"/>
          <p:cNvSpPr/>
          <p:nvPr/>
        </p:nvSpPr>
        <p:spPr bwMode="auto">
          <a:xfrm>
            <a:off x="928751" y="2459086"/>
            <a:ext cx="753958" cy="38915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pic>
        <p:nvPicPr>
          <p:cNvPr id="173" name="Picture 172"/>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183412" y="2133603"/>
            <a:ext cx="1540338" cy="609599"/>
          </a:xfrm>
          <a:prstGeom prst="rect">
            <a:avLst/>
          </a:prstGeom>
        </p:spPr>
      </p:pic>
      <p:sp>
        <p:nvSpPr>
          <p:cNvPr id="174" name="Rectangle 173"/>
          <p:cNvSpPr/>
          <p:nvPr/>
        </p:nvSpPr>
        <p:spPr bwMode="auto">
          <a:xfrm>
            <a:off x="7543800" y="2514600"/>
            <a:ext cx="936115" cy="23029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75" name="TextBox 174"/>
          <p:cNvSpPr txBox="1"/>
          <p:nvPr/>
        </p:nvSpPr>
        <p:spPr>
          <a:xfrm>
            <a:off x="8686800" y="1981200"/>
            <a:ext cx="471763" cy="276999"/>
          </a:xfrm>
          <a:prstGeom prst="rect">
            <a:avLst/>
          </a:prstGeom>
          <a:noFill/>
        </p:spPr>
        <p:txBody>
          <a:bodyPr wrap="square" rtlCol="0">
            <a:spAutoFit/>
          </a:bodyPr>
          <a:lstStyle/>
          <a:p>
            <a:r>
              <a:rPr lang="en-US" sz="1200" b="1" dirty="0" smtClean="0"/>
              <a:t>20</a:t>
            </a:r>
            <a:endParaRPr lang="en-US" sz="1200" b="1" dirty="0"/>
          </a:p>
        </p:txBody>
      </p:sp>
      <p:sp>
        <p:nvSpPr>
          <p:cNvPr id="176" name="TextBox 175"/>
          <p:cNvSpPr txBox="1"/>
          <p:nvPr/>
        </p:nvSpPr>
        <p:spPr>
          <a:xfrm>
            <a:off x="163488" y="1965811"/>
            <a:ext cx="353574" cy="276999"/>
          </a:xfrm>
          <a:prstGeom prst="rect">
            <a:avLst/>
          </a:prstGeom>
          <a:noFill/>
        </p:spPr>
        <p:txBody>
          <a:bodyPr wrap="square" rtlCol="0">
            <a:spAutoFit/>
          </a:bodyPr>
          <a:lstStyle/>
          <a:p>
            <a:r>
              <a:rPr lang="en-US" sz="1200" b="1" dirty="0" smtClean="0"/>
              <a:t>20</a:t>
            </a:r>
            <a:endParaRPr lang="en-US" sz="1200" b="1" dirty="0"/>
          </a:p>
        </p:txBody>
      </p:sp>
      <p:pic>
        <p:nvPicPr>
          <p:cNvPr id="177" name="Picture 176"/>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57200" y="3810001"/>
            <a:ext cx="1540338" cy="609599"/>
          </a:xfrm>
          <a:prstGeom prst="rect">
            <a:avLst/>
          </a:prstGeom>
        </p:spPr>
      </p:pic>
      <p:sp>
        <p:nvSpPr>
          <p:cNvPr id="179" name="Rectangle 178"/>
          <p:cNvSpPr/>
          <p:nvPr/>
        </p:nvSpPr>
        <p:spPr bwMode="auto">
          <a:xfrm>
            <a:off x="836464" y="4170286"/>
            <a:ext cx="890596" cy="32551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80" name="TextBox 179"/>
          <p:cNvSpPr txBox="1"/>
          <p:nvPr/>
        </p:nvSpPr>
        <p:spPr>
          <a:xfrm>
            <a:off x="179826" y="3657600"/>
            <a:ext cx="353574" cy="276999"/>
          </a:xfrm>
          <a:prstGeom prst="rect">
            <a:avLst/>
          </a:prstGeom>
          <a:noFill/>
        </p:spPr>
        <p:txBody>
          <a:bodyPr wrap="square" rtlCol="0">
            <a:spAutoFit/>
          </a:bodyPr>
          <a:lstStyle/>
          <a:p>
            <a:r>
              <a:rPr lang="en-US" sz="1200" b="1" dirty="0" smtClean="0"/>
              <a:t>20</a:t>
            </a:r>
            <a:endParaRPr lang="en-US" sz="1200" b="1" dirty="0"/>
          </a:p>
        </p:txBody>
      </p:sp>
      <p:sp>
        <p:nvSpPr>
          <p:cNvPr id="181" name="TextBox 180"/>
          <p:cNvSpPr txBox="1"/>
          <p:nvPr/>
        </p:nvSpPr>
        <p:spPr>
          <a:xfrm>
            <a:off x="8610600" y="3581400"/>
            <a:ext cx="353574" cy="276999"/>
          </a:xfrm>
          <a:prstGeom prst="rect">
            <a:avLst/>
          </a:prstGeom>
          <a:noFill/>
        </p:spPr>
        <p:txBody>
          <a:bodyPr wrap="square" rtlCol="0">
            <a:spAutoFit/>
          </a:bodyPr>
          <a:lstStyle/>
          <a:p>
            <a:r>
              <a:rPr lang="en-US" sz="1200" b="1" dirty="0" smtClean="0"/>
              <a:t>20</a:t>
            </a:r>
            <a:endParaRPr lang="en-US" sz="1200" b="1" dirty="0"/>
          </a:p>
        </p:txBody>
      </p:sp>
      <p:pic>
        <p:nvPicPr>
          <p:cNvPr id="183" name="Picture 182"/>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162800" y="3733800"/>
            <a:ext cx="1540338" cy="609599"/>
          </a:xfrm>
          <a:prstGeom prst="rect">
            <a:avLst/>
          </a:prstGeom>
        </p:spPr>
      </p:pic>
      <p:sp>
        <p:nvSpPr>
          <p:cNvPr id="184" name="Rectangle 183"/>
          <p:cNvSpPr/>
          <p:nvPr/>
        </p:nvSpPr>
        <p:spPr bwMode="auto">
          <a:xfrm>
            <a:off x="7554104" y="4099261"/>
            <a:ext cx="973758" cy="30776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86" name="TextBox 185"/>
          <p:cNvSpPr txBox="1"/>
          <p:nvPr/>
        </p:nvSpPr>
        <p:spPr>
          <a:xfrm>
            <a:off x="3340697" y="1755906"/>
            <a:ext cx="2374303" cy="276999"/>
          </a:xfrm>
          <a:prstGeom prst="rect">
            <a:avLst/>
          </a:prstGeom>
          <a:noFill/>
        </p:spPr>
        <p:txBody>
          <a:bodyPr wrap="square" rtlCol="0">
            <a:spAutoFit/>
          </a:bodyPr>
          <a:lstStyle/>
          <a:p>
            <a:pPr algn="ctr"/>
            <a:r>
              <a:rPr lang="en-US" sz="1200" b="1" dirty="0" err="1" smtClean="0"/>
              <a:t>SecureAgent</a:t>
            </a:r>
            <a:r>
              <a:rPr lang="en-US" sz="1200" b="1" dirty="0" smtClean="0"/>
              <a:t> Catalog</a:t>
            </a:r>
            <a:endParaRPr lang="en-US" sz="1200" b="1" dirty="0"/>
          </a:p>
        </p:txBody>
      </p:sp>
      <p:sp>
        <p:nvSpPr>
          <p:cNvPr id="133" name="TextBox 132"/>
          <p:cNvSpPr txBox="1"/>
          <p:nvPr/>
        </p:nvSpPr>
        <p:spPr>
          <a:xfrm>
            <a:off x="0" y="228600"/>
            <a:ext cx="6890886" cy="646331"/>
          </a:xfrm>
          <a:prstGeom prst="rect">
            <a:avLst/>
          </a:prstGeom>
          <a:noFill/>
        </p:spPr>
        <p:txBody>
          <a:bodyPr wrap="square" rtlCol="0">
            <a:spAutoFit/>
          </a:bodyPr>
          <a:lstStyle/>
          <a:p>
            <a:r>
              <a:rPr lang="en-US" sz="3600" b="1" dirty="0" smtClean="0">
                <a:effectLst>
                  <a:outerShdw blurRad="38100" dist="38100" dir="2700000" algn="tl">
                    <a:srgbClr val="000000">
                      <a:alpha val="43137"/>
                    </a:srgbClr>
                  </a:outerShdw>
                </a:effectLst>
              </a:rPr>
              <a:t>Scalable up to Multi – </a:t>
            </a:r>
            <a:r>
              <a:rPr lang="en-US" sz="3600" b="1" dirty="0" err="1" smtClean="0">
                <a:effectLst>
                  <a:outerShdw blurRad="38100" dist="38100" dir="2700000" algn="tl">
                    <a:srgbClr val="000000">
                      <a:alpha val="43137"/>
                    </a:srgbClr>
                  </a:outerShdw>
                </a:effectLst>
              </a:rPr>
              <a:t>Petabytes</a:t>
            </a:r>
            <a:endParaRPr lang="en-US" sz="36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284992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pic>
        <p:nvPicPr>
          <p:cNvPr id="5" name="Picture 4" descr="slide12.gif"/>
          <p:cNvPicPr>
            <a:picLocks noChangeAspect="1"/>
          </p:cNvPicPr>
          <p:nvPr/>
        </p:nvPicPr>
        <p:blipFill>
          <a:blip r:embed="rId4" cstate="print"/>
          <a:stretch>
            <a:fillRect/>
          </a:stretch>
        </p:blipFill>
        <p:spPr>
          <a:xfrm>
            <a:off x="1219200" y="1334813"/>
            <a:ext cx="6739284" cy="5063764"/>
          </a:xfrm>
          <a:prstGeom prst="rect">
            <a:avLst/>
          </a:prstGeom>
        </p:spPr>
      </p:pic>
      <p:grpSp>
        <p:nvGrpSpPr>
          <p:cNvPr id="2" name="Group 3"/>
          <p:cNvGrpSpPr/>
          <p:nvPr/>
        </p:nvGrpSpPr>
        <p:grpSpPr>
          <a:xfrm>
            <a:off x="6358758" y="5649310"/>
            <a:ext cx="1597572" cy="903890"/>
            <a:chOff x="1975945" y="2848303"/>
            <a:chExt cx="1597572" cy="903890"/>
          </a:xfrm>
        </p:grpSpPr>
        <p:sp>
          <p:nvSpPr>
            <p:cNvPr id="6" name="Rectangle 5"/>
            <p:cNvSpPr/>
            <p:nvPr/>
          </p:nvSpPr>
          <p:spPr bwMode="auto">
            <a:xfrm>
              <a:off x="1975945" y="3289738"/>
              <a:ext cx="1040524" cy="46245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7" name="TextBox 6"/>
            <p:cNvSpPr txBox="1"/>
            <p:nvPr/>
          </p:nvSpPr>
          <p:spPr>
            <a:xfrm>
              <a:off x="2774731" y="2848303"/>
              <a:ext cx="798786" cy="369332"/>
            </a:xfrm>
            <a:prstGeom prst="rect">
              <a:avLst/>
            </a:prstGeom>
            <a:noFill/>
          </p:spPr>
          <p:txBody>
            <a:bodyPr wrap="square" rtlCol="0">
              <a:spAutoFit/>
            </a:bodyPr>
            <a:lstStyle/>
            <a:p>
              <a:pPr>
                <a:buNone/>
              </a:pPr>
              <a:r>
                <a:rPr lang="en-US" sz="900" b="1" dirty="0" smtClean="0">
                  <a:solidFill>
                    <a:schemeClr val="tx1">
                      <a:lumMod val="65000"/>
                      <a:lumOff val="35000"/>
                    </a:schemeClr>
                  </a:solidFill>
                  <a:latin typeface="Arial" pitchFamily="34" charset="0"/>
                  <a:cs typeface="Arial" pitchFamily="34" charset="0"/>
                </a:rPr>
                <a:t>AMS, HUS, USPV, VSP</a:t>
              </a:r>
            </a:p>
          </p:txBody>
        </p:sp>
      </p:grpSp>
      <p:sp>
        <p:nvSpPr>
          <p:cNvPr id="3" name="TextBox 2"/>
          <p:cNvSpPr txBox="1"/>
          <p:nvPr/>
        </p:nvSpPr>
        <p:spPr>
          <a:xfrm>
            <a:off x="0" y="228600"/>
            <a:ext cx="7772400" cy="1138773"/>
          </a:xfrm>
          <a:prstGeom prst="rect">
            <a:avLst/>
          </a:prstGeom>
          <a:noFill/>
        </p:spPr>
        <p:txBody>
          <a:bodyPr wrap="square" rtlCol="0">
            <a:spAutoFit/>
          </a:bodyPr>
          <a:lstStyle/>
          <a:p>
            <a:pPr lvl="0" eaLnBrk="0" hangingPunct="0">
              <a:spcBef>
                <a:spcPct val="50000"/>
              </a:spcBef>
              <a:defRPr/>
            </a:pPr>
            <a:r>
              <a:rPr lang="en-US" sz="3200" b="1" dirty="0">
                <a:solidFill>
                  <a:srgbClr val="000000"/>
                </a:solidFill>
                <a:effectLst>
                  <a:outerShdw blurRad="38100" dist="38100" dir="2700000" algn="tl">
                    <a:srgbClr val="000000">
                      <a:alpha val="43137"/>
                    </a:srgbClr>
                  </a:outerShdw>
                </a:effectLst>
                <a:latin typeface="Calibri" pitchFamily="34" charset="0"/>
                <a:cs typeface="Arial" charset="0"/>
              </a:rPr>
              <a:t>Integrated</a:t>
            </a:r>
            <a:r>
              <a:rPr lang="en-US" sz="3200" b="1" dirty="0" smtClean="0">
                <a:solidFill>
                  <a:srgbClr val="000000"/>
                </a:solidFill>
                <a:effectLst>
                  <a:outerShdw blurRad="38100" dist="38100" dir="2700000" algn="tl">
                    <a:srgbClr val="000000">
                      <a:alpha val="43137"/>
                    </a:srgbClr>
                  </a:outerShdw>
                </a:effectLst>
                <a:latin typeface="Calibri" pitchFamily="34" charset="0"/>
                <a:cs typeface="Arial" charset="0"/>
              </a:rPr>
              <a:t> Multi-</a:t>
            </a:r>
            <a:r>
              <a:rPr lang="en-US" sz="3200" b="1" dirty="0">
                <a:solidFill>
                  <a:srgbClr val="000000"/>
                </a:solidFill>
                <a:effectLst>
                  <a:outerShdw blurRad="38100" dist="38100" dir="2700000" algn="tl">
                    <a:srgbClr val="000000">
                      <a:alpha val="43137"/>
                    </a:srgbClr>
                  </a:outerShdw>
                </a:effectLst>
                <a:latin typeface="Calibri" pitchFamily="34" charset="0"/>
                <a:cs typeface="Arial" charset="0"/>
              </a:rPr>
              <a:t>Site Recovery</a:t>
            </a:r>
            <a:r>
              <a:rPr lang="en-US" sz="3200" b="1" dirty="0" smtClean="0">
                <a:solidFill>
                  <a:srgbClr val="000000"/>
                </a:solidFill>
                <a:effectLst>
                  <a:outerShdw blurRad="38100" dist="38100" dir="2700000" algn="tl">
                    <a:srgbClr val="000000">
                      <a:alpha val="43137"/>
                    </a:srgbClr>
                  </a:outerShdw>
                </a:effectLst>
                <a:latin typeface="Calibri" pitchFamily="34" charset="0"/>
                <a:cs typeface="Arial" charset="0"/>
              </a:rPr>
              <a:t> VTLs</a:t>
            </a:r>
          </a:p>
          <a:p>
            <a:endParaRPr lang="en-US" sz="3600" dirty="0"/>
          </a:p>
        </p:txBody>
      </p:sp>
      <p:sp>
        <p:nvSpPr>
          <p:cNvPr id="4" name="Rectangle 3"/>
          <p:cNvSpPr/>
          <p:nvPr/>
        </p:nvSpPr>
        <p:spPr bwMode="auto">
          <a:xfrm>
            <a:off x="2514600" y="3087413"/>
            <a:ext cx="1295400" cy="304800"/>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8" name="Rectangle 7"/>
          <p:cNvSpPr/>
          <p:nvPr/>
        </p:nvSpPr>
        <p:spPr bwMode="auto">
          <a:xfrm>
            <a:off x="2667000" y="3239813"/>
            <a:ext cx="1295400" cy="304800"/>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9" name="Rectangle 8"/>
          <p:cNvSpPr/>
          <p:nvPr/>
        </p:nvSpPr>
        <p:spPr bwMode="auto">
          <a:xfrm>
            <a:off x="5257800" y="1411013"/>
            <a:ext cx="1295400" cy="304800"/>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0" name="Rectangle 9"/>
          <p:cNvSpPr/>
          <p:nvPr/>
        </p:nvSpPr>
        <p:spPr bwMode="auto">
          <a:xfrm>
            <a:off x="5181600" y="4611413"/>
            <a:ext cx="1295400" cy="304800"/>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1" name="TextBox 10"/>
          <p:cNvSpPr txBox="1"/>
          <p:nvPr/>
        </p:nvSpPr>
        <p:spPr>
          <a:xfrm>
            <a:off x="2590800" y="3403881"/>
            <a:ext cx="1676400" cy="369332"/>
          </a:xfrm>
          <a:prstGeom prst="rect">
            <a:avLst/>
          </a:prstGeom>
          <a:noFill/>
        </p:spPr>
        <p:txBody>
          <a:bodyPr wrap="square" rtlCol="0">
            <a:spAutoFit/>
          </a:bodyPr>
          <a:lstStyle/>
          <a:p>
            <a:r>
              <a:rPr lang="en-US" dirty="0" smtClean="0"/>
              <a:t>Original Site</a:t>
            </a:r>
            <a:endParaRPr lang="en-US" dirty="0"/>
          </a:p>
        </p:txBody>
      </p:sp>
      <p:sp>
        <p:nvSpPr>
          <p:cNvPr id="12" name="TextBox 11"/>
          <p:cNvSpPr txBox="1"/>
          <p:nvPr/>
        </p:nvSpPr>
        <p:spPr>
          <a:xfrm>
            <a:off x="5486400" y="1792013"/>
            <a:ext cx="1219200" cy="381000"/>
          </a:xfrm>
          <a:prstGeom prst="rect">
            <a:avLst/>
          </a:prstGeom>
          <a:noFill/>
        </p:spPr>
        <p:txBody>
          <a:bodyPr wrap="square" rtlCol="0">
            <a:spAutoFit/>
          </a:bodyPr>
          <a:lstStyle/>
          <a:p>
            <a:r>
              <a:rPr lang="en-US" dirty="0" smtClean="0"/>
              <a:t>DR Site</a:t>
            </a:r>
            <a:endParaRPr lang="en-US" dirty="0"/>
          </a:p>
        </p:txBody>
      </p:sp>
      <p:sp>
        <p:nvSpPr>
          <p:cNvPr id="13" name="TextBox 12"/>
          <p:cNvSpPr txBox="1"/>
          <p:nvPr/>
        </p:nvSpPr>
        <p:spPr>
          <a:xfrm>
            <a:off x="5105400" y="4623081"/>
            <a:ext cx="1447800" cy="369332"/>
          </a:xfrm>
          <a:prstGeom prst="rect">
            <a:avLst/>
          </a:prstGeom>
          <a:noFill/>
        </p:spPr>
        <p:txBody>
          <a:bodyPr wrap="square" rtlCol="0">
            <a:spAutoFit/>
          </a:bodyPr>
          <a:lstStyle/>
          <a:p>
            <a:r>
              <a:rPr lang="en-US" dirty="0" smtClean="0"/>
              <a:t>Backup Site</a:t>
            </a:r>
            <a:endParaRPr lang="en-US" dirty="0"/>
          </a:p>
        </p:txBody>
      </p:sp>
    </p:spTree>
  </p:cSld>
  <p:clrMapOvr>
    <a:masterClrMapping/>
  </p:clrMapOvr>
  <mc:AlternateContent>
    <mc:Choice xmlns:mc="http://schemas.openxmlformats.org/markup-compatibility/2006" xmlns="" xmlns:p14="http://schemas.microsoft.com/office/powerpoint/2010/main" xmlns:mv="urn:schemas-microsoft-com:mac:vml" xmlns:p="http://schemas.openxmlformats.org/presentationml/2006/main" xmlns:r="http://schemas.openxmlformats.org/officeDocument/2006/relationships" xmlns:a="http://schemas.openxmlformats.org/drawingml/2006/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5" name="Picture 114"/>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5" name="Right Arrow 4"/>
          <p:cNvSpPr/>
          <p:nvPr/>
        </p:nvSpPr>
        <p:spPr bwMode="auto">
          <a:xfrm>
            <a:off x="792694" y="5036553"/>
            <a:ext cx="3136145" cy="1592847"/>
          </a:xfrm>
          <a:prstGeom prst="rightArrow">
            <a:avLst/>
          </a:prstGeom>
          <a:solidFill>
            <a:schemeClr val="tx2">
              <a:lumMod val="60000"/>
              <a:lumOff val="4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92" name="TextBox 191"/>
          <p:cNvSpPr txBox="1"/>
          <p:nvPr/>
        </p:nvSpPr>
        <p:spPr>
          <a:xfrm>
            <a:off x="6298231" y="1154668"/>
            <a:ext cx="2921969" cy="369332"/>
          </a:xfrm>
          <a:prstGeom prst="rect">
            <a:avLst/>
          </a:prstGeom>
          <a:noFill/>
        </p:spPr>
        <p:txBody>
          <a:bodyPr wrap="square" rtlCol="0">
            <a:spAutoFit/>
          </a:bodyPr>
          <a:lstStyle/>
          <a:p>
            <a:r>
              <a:rPr lang="en-US" b="1" u="sng" dirty="0">
                <a:solidFill>
                  <a:srgbClr val="0070C0"/>
                </a:solidFill>
              </a:rPr>
              <a:t>Disaster Recovery </a:t>
            </a:r>
            <a:r>
              <a:rPr lang="en-US" b="1" u="sng" dirty="0" smtClean="0">
                <a:solidFill>
                  <a:srgbClr val="0070C0"/>
                </a:solidFill>
              </a:rPr>
              <a:t>Site</a:t>
            </a:r>
            <a:endParaRPr lang="en-US" b="1" u="sng" dirty="0">
              <a:solidFill>
                <a:srgbClr val="0070C0"/>
              </a:solidFill>
            </a:endParaRPr>
          </a:p>
        </p:txBody>
      </p:sp>
      <p:sp>
        <p:nvSpPr>
          <p:cNvPr id="193" name="TextBox 192"/>
          <p:cNvSpPr txBox="1"/>
          <p:nvPr/>
        </p:nvSpPr>
        <p:spPr>
          <a:xfrm>
            <a:off x="875218" y="1230868"/>
            <a:ext cx="2553782" cy="369332"/>
          </a:xfrm>
          <a:prstGeom prst="rect">
            <a:avLst/>
          </a:prstGeom>
          <a:noFill/>
        </p:spPr>
        <p:txBody>
          <a:bodyPr wrap="square" rtlCol="0">
            <a:spAutoFit/>
          </a:bodyPr>
          <a:lstStyle/>
          <a:p>
            <a:r>
              <a:rPr lang="en-US" b="1" u="sng" dirty="0">
                <a:solidFill>
                  <a:srgbClr val="0070C0"/>
                </a:solidFill>
              </a:rPr>
              <a:t>Production Site</a:t>
            </a:r>
          </a:p>
        </p:txBody>
      </p:sp>
      <p:sp>
        <p:nvSpPr>
          <p:cNvPr id="198" name="TextBox 197"/>
          <p:cNvSpPr txBox="1"/>
          <p:nvPr/>
        </p:nvSpPr>
        <p:spPr>
          <a:xfrm>
            <a:off x="0" y="228600"/>
            <a:ext cx="8001000" cy="615553"/>
          </a:xfrm>
          <a:prstGeom prst="rect">
            <a:avLst/>
          </a:prstGeom>
          <a:noFill/>
        </p:spPr>
        <p:txBody>
          <a:bodyPr wrap="square" rtlCol="0">
            <a:spAutoFit/>
          </a:bodyPr>
          <a:lstStyle/>
          <a:p>
            <a:r>
              <a:rPr lang="en-US" sz="3400" b="1" dirty="0" smtClean="0">
                <a:solidFill>
                  <a:srgbClr val="000000"/>
                </a:solidFill>
                <a:effectLst>
                  <a:outerShdw blurRad="38100" dist="38100" dir="2700000" algn="tl">
                    <a:srgbClr val="000000">
                      <a:alpha val="43137"/>
                    </a:srgbClr>
                  </a:outerShdw>
                </a:effectLst>
              </a:rPr>
              <a:t>Differentiators - Multi-Platform VTL</a:t>
            </a:r>
            <a:endParaRPr lang="en-US" sz="3400" b="1" dirty="0">
              <a:solidFill>
                <a:srgbClr val="000000"/>
              </a:solidFill>
              <a:effectLst>
                <a:outerShdw blurRad="38100" dist="38100" dir="2700000" algn="tl">
                  <a:srgbClr val="000000">
                    <a:alpha val="43137"/>
                  </a:srgbClr>
                </a:outerShdw>
              </a:effectLst>
            </a:endParaRPr>
          </a:p>
        </p:txBody>
      </p:sp>
      <p:grpSp>
        <p:nvGrpSpPr>
          <p:cNvPr id="6" name="Group 155"/>
          <p:cNvGrpSpPr/>
          <p:nvPr/>
        </p:nvGrpSpPr>
        <p:grpSpPr>
          <a:xfrm flipH="1">
            <a:off x="4381779" y="1295400"/>
            <a:ext cx="4457420" cy="3933439"/>
            <a:chOff x="696684" y="965943"/>
            <a:chExt cx="7641293" cy="5206257"/>
          </a:xfrm>
        </p:grpSpPr>
        <p:cxnSp>
          <p:nvCxnSpPr>
            <p:cNvPr id="158" name="Straight Connector 157"/>
            <p:cNvCxnSpPr/>
            <p:nvPr/>
          </p:nvCxnSpPr>
          <p:spPr>
            <a:xfrm>
              <a:off x="7467600" y="1600200"/>
              <a:ext cx="551387" cy="1267180"/>
            </a:xfrm>
            <a:prstGeom prst="line">
              <a:avLst/>
            </a:prstGeom>
            <a:noFill/>
            <a:ln w="19050" cap="flat" cmpd="sng" algn="ctr">
              <a:solidFill>
                <a:srgbClr val="4F81BD">
                  <a:shade val="95000"/>
                  <a:satMod val="105000"/>
                </a:srgbClr>
              </a:solidFill>
              <a:prstDash val="solid"/>
            </a:ln>
            <a:effectLst/>
          </p:spPr>
        </p:cxnSp>
        <p:cxnSp>
          <p:nvCxnSpPr>
            <p:cNvPr id="160" name="Straight Connector 159"/>
            <p:cNvCxnSpPr/>
            <p:nvPr/>
          </p:nvCxnSpPr>
          <p:spPr>
            <a:xfrm flipH="1">
              <a:off x="7467602" y="3524951"/>
              <a:ext cx="551386" cy="1504249"/>
            </a:xfrm>
            <a:prstGeom prst="line">
              <a:avLst/>
            </a:prstGeom>
            <a:noFill/>
            <a:ln w="19050" cap="flat" cmpd="sng" algn="ctr">
              <a:solidFill>
                <a:srgbClr val="4F81BD">
                  <a:shade val="95000"/>
                  <a:satMod val="105000"/>
                </a:srgbClr>
              </a:solidFill>
              <a:prstDash val="solid"/>
            </a:ln>
            <a:effectLst/>
          </p:spPr>
        </p:cxnSp>
        <p:cxnSp>
          <p:nvCxnSpPr>
            <p:cNvPr id="162" name="Straight Connector 161"/>
            <p:cNvCxnSpPr/>
            <p:nvPr/>
          </p:nvCxnSpPr>
          <p:spPr>
            <a:xfrm>
              <a:off x="5616146" y="2410204"/>
              <a:ext cx="632254" cy="2618996"/>
            </a:xfrm>
            <a:prstGeom prst="line">
              <a:avLst/>
            </a:prstGeom>
            <a:noFill/>
            <a:ln w="19050" cap="flat" cmpd="sng" algn="ctr">
              <a:solidFill>
                <a:srgbClr val="4F81BD">
                  <a:shade val="95000"/>
                  <a:satMod val="105000"/>
                </a:srgbClr>
              </a:solidFill>
              <a:prstDash val="solid"/>
            </a:ln>
            <a:effectLst/>
          </p:spPr>
        </p:cxnSp>
        <p:cxnSp>
          <p:nvCxnSpPr>
            <p:cNvPr id="164" name="Straight Connector 163"/>
            <p:cNvCxnSpPr/>
            <p:nvPr/>
          </p:nvCxnSpPr>
          <p:spPr>
            <a:xfrm flipV="1">
              <a:off x="5638800" y="1524001"/>
              <a:ext cx="533400" cy="2686758"/>
            </a:xfrm>
            <a:prstGeom prst="line">
              <a:avLst/>
            </a:prstGeom>
            <a:noFill/>
            <a:ln w="19050" cap="flat" cmpd="sng" algn="ctr">
              <a:solidFill>
                <a:srgbClr val="4F81BD">
                  <a:shade val="95000"/>
                  <a:satMod val="105000"/>
                </a:srgbClr>
              </a:solidFill>
              <a:prstDash val="solid"/>
            </a:ln>
            <a:effectLst/>
          </p:spPr>
        </p:cxnSp>
        <p:cxnSp>
          <p:nvCxnSpPr>
            <p:cNvPr id="166" name="Straight Connector 165"/>
            <p:cNvCxnSpPr/>
            <p:nvPr/>
          </p:nvCxnSpPr>
          <p:spPr>
            <a:xfrm>
              <a:off x="5638800" y="4191000"/>
              <a:ext cx="659027" cy="838200"/>
            </a:xfrm>
            <a:prstGeom prst="line">
              <a:avLst/>
            </a:prstGeom>
            <a:noFill/>
            <a:ln w="19050" cap="flat" cmpd="sng" algn="ctr">
              <a:solidFill>
                <a:srgbClr val="4F81BD">
                  <a:shade val="95000"/>
                  <a:satMod val="105000"/>
                </a:srgbClr>
              </a:solidFill>
              <a:prstDash val="solid"/>
            </a:ln>
            <a:effectLst/>
          </p:spPr>
        </p:cxnSp>
        <p:cxnSp>
          <p:nvCxnSpPr>
            <p:cNvPr id="168" name="Straight Connector 167"/>
            <p:cNvCxnSpPr/>
            <p:nvPr/>
          </p:nvCxnSpPr>
          <p:spPr>
            <a:xfrm flipV="1">
              <a:off x="5665573" y="1524000"/>
              <a:ext cx="506627" cy="784721"/>
            </a:xfrm>
            <a:prstGeom prst="line">
              <a:avLst/>
            </a:prstGeom>
            <a:noFill/>
            <a:ln w="19050" cap="flat" cmpd="sng" algn="ctr">
              <a:solidFill>
                <a:srgbClr val="4F81BD">
                  <a:shade val="95000"/>
                  <a:satMod val="105000"/>
                </a:srgbClr>
              </a:solidFill>
              <a:prstDash val="solid"/>
            </a:ln>
            <a:effectLst/>
          </p:spPr>
        </p:cxnSp>
        <p:cxnSp>
          <p:nvCxnSpPr>
            <p:cNvPr id="177" name="Straight Connector 176"/>
            <p:cNvCxnSpPr/>
            <p:nvPr/>
          </p:nvCxnSpPr>
          <p:spPr>
            <a:xfrm>
              <a:off x="4114800" y="1981200"/>
              <a:ext cx="963827" cy="2209800"/>
            </a:xfrm>
            <a:prstGeom prst="line">
              <a:avLst/>
            </a:prstGeom>
            <a:noFill/>
            <a:ln w="19050" cap="flat" cmpd="sng" algn="ctr">
              <a:solidFill>
                <a:srgbClr val="4F81BD">
                  <a:shade val="95000"/>
                  <a:satMod val="105000"/>
                </a:srgbClr>
              </a:solidFill>
              <a:prstDash val="solid"/>
            </a:ln>
            <a:effectLst/>
          </p:spPr>
        </p:cxnSp>
        <p:cxnSp>
          <p:nvCxnSpPr>
            <p:cNvPr id="178" name="Straight Connector 177"/>
            <p:cNvCxnSpPr/>
            <p:nvPr/>
          </p:nvCxnSpPr>
          <p:spPr>
            <a:xfrm flipV="1">
              <a:off x="4114800" y="2362201"/>
              <a:ext cx="963827" cy="1386917"/>
            </a:xfrm>
            <a:prstGeom prst="line">
              <a:avLst/>
            </a:prstGeom>
            <a:noFill/>
            <a:ln w="19050" cap="flat" cmpd="sng" algn="ctr">
              <a:solidFill>
                <a:srgbClr val="4F81BD">
                  <a:shade val="95000"/>
                  <a:satMod val="105000"/>
                </a:srgbClr>
              </a:solidFill>
              <a:prstDash val="solid"/>
            </a:ln>
            <a:effectLst/>
          </p:spPr>
        </p:cxnSp>
        <p:cxnSp>
          <p:nvCxnSpPr>
            <p:cNvPr id="179" name="Straight Connector 178"/>
            <p:cNvCxnSpPr/>
            <p:nvPr/>
          </p:nvCxnSpPr>
          <p:spPr>
            <a:xfrm>
              <a:off x="1828800" y="4206318"/>
              <a:ext cx="1080341" cy="441882"/>
            </a:xfrm>
            <a:prstGeom prst="line">
              <a:avLst/>
            </a:prstGeom>
            <a:noFill/>
            <a:ln w="19050" cap="flat" cmpd="sng" algn="ctr">
              <a:solidFill>
                <a:srgbClr val="4F81BD">
                  <a:shade val="95000"/>
                  <a:satMod val="105000"/>
                </a:srgbClr>
              </a:solidFill>
              <a:prstDash val="solid"/>
            </a:ln>
            <a:effectLst/>
          </p:spPr>
        </p:cxnSp>
        <p:cxnSp>
          <p:nvCxnSpPr>
            <p:cNvPr id="181" name="Straight Connector 180"/>
            <p:cNvCxnSpPr/>
            <p:nvPr/>
          </p:nvCxnSpPr>
          <p:spPr>
            <a:xfrm>
              <a:off x="3962400" y="3749118"/>
              <a:ext cx="1080341" cy="441882"/>
            </a:xfrm>
            <a:prstGeom prst="line">
              <a:avLst/>
            </a:prstGeom>
            <a:noFill/>
            <a:ln w="19050" cap="flat" cmpd="sng" algn="ctr">
              <a:solidFill>
                <a:srgbClr val="4F81BD">
                  <a:shade val="95000"/>
                  <a:satMod val="105000"/>
                </a:srgbClr>
              </a:solidFill>
              <a:prstDash val="solid"/>
            </a:ln>
            <a:effectLst/>
          </p:spPr>
        </p:cxnSp>
        <p:cxnSp>
          <p:nvCxnSpPr>
            <p:cNvPr id="182" name="Straight Connector 181"/>
            <p:cNvCxnSpPr/>
            <p:nvPr/>
          </p:nvCxnSpPr>
          <p:spPr>
            <a:xfrm flipV="1">
              <a:off x="4114800" y="2381958"/>
              <a:ext cx="963827" cy="542307"/>
            </a:xfrm>
            <a:prstGeom prst="line">
              <a:avLst/>
            </a:prstGeom>
            <a:noFill/>
            <a:ln w="19050" cap="flat" cmpd="sng" algn="ctr">
              <a:solidFill>
                <a:srgbClr val="4F81BD">
                  <a:shade val="95000"/>
                  <a:satMod val="105000"/>
                </a:srgbClr>
              </a:solidFill>
              <a:prstDash val="solid"/>
            </a:ln>
            <a:effectLst/>
          </p:spPr>
        </p:cxnSp>
        <p:cxnSp>
          <p:nvCxnSpPr>
            <p:cNvPr id="183" name="Straight Connector 182"/>
            <p:cNvCxnSpPr/>
            <p:nvPr/>
          </p:nvCxnSpPr>
          <p:spPr>
            <a:xfrm flipV="1">
              <a:off x="4217773" y="4210759"/>
              <a:ext cx="811427" cy="437442"/>
            </a:xfrm>
            <a:prstGeom prst="line">
              <a:avLst/>
            </a:prstGeom>
            <a:noFill/>
            <a:ln w="19050" cap="flat" cmpd="sng" algn="ctr">
              <a:solidFill>
                <a:srgbClr val="4F81BD">
                  <a:shade val="95000"/>
                  <a:satMod val="105000"/>
                </a:srgbClr>
              </a:solidFill>
              <a:prstDash val="solid"/>
            </a:ln>
            <a:effectLst/>
          </p:spPr>
        </p:cxnSp>
        <p:cxnSp>
          <p:nvCxnSpPr>
            <p:cNvPr id="184" name="Straight Connector 183"/>
            <p:cNvCxnSpPr/>
            <p:nvPr/>
          </p:nvCxnSpPr>
          <p:spPr>
            <a:xfrm>
              <a:off x="3995215" y="1907964"/>
              <a:ext cx="1080341" cy="441882"/>
            </a:xfrm>
            <a:prstGeom prst="line">
              <a:avLst/>
            </a:prstGeom>
            <a:noFill/>
            <a:ln w="19050" cap="flat" cmpd="sng" algn="ctr">
              <a:solidFill>
                <a:srgbClr val="4F81BD">
                  <a:shade val="95000"/>
                  <a:satMod val="105000"/>
                </a:srgbClr>
              </a:solidFill>
              <a:prstDash val="solid"/>
            </a:ln>
            <a:effectLst/>
          </p:spPr>
        </p:cxnSp>
        <p:cxnSp>
          <p:nvCxnSpPr>
            <p:cNvPr id="185" name="Straight Connector 184"/>
            <p:cNvCxnSpPr/>
            <p:nvPr/>
          </p:nvCxnSpPr>
          <p:spPr>
            <a:xfrm flipV="1">
              <a:off x="1828800" y="3718335"/>
              <a:ext cx="1169773" cy="408819"/>
            </a:xfrm>
            <a:prstGeom prst="line">
              <a:avLst/>
            </a:prstGeom>
            <a:noFill/>
            <a:ln w="19050" cap="flat" cmpd="sng" algn="ctr">
              <a:solidFill>
                <a:srgbClr val="4F81BD">
                  <a:shade val="95000"/>
                  <a:satMod val="105000"/>
                </a:srgbClr>
              </a:solidFill>
              <a:prstDash val="solid"/>
            </a:ln>
            <a:effectLst/>
          </p:spPr>
        </p:cxnSp>
        <p:cxnSp>
          <p:nvCxnSpPr>
            <p:cNvPr id="186" name="Straight Connector 185"/>
            <p:cNvCxnSpPr/>
            <p:nvPr/>
          </p:nvCxnSpPr>
          <p:spPr>
            <a:xfrm flipH="1">
              <a:off x="2133600" y="2057400"/>
              <a:ext cx="778209" cy="0"/>
            </a:xfrm>
            <a:prstGeom prst="line">
              <a:avLst/>
            </a:prstGeom>
            <a:noFill/>
            <a:ln w="28575" cap="flat" cmpd="sng" algn="ctr">
              <a:solidFill>
                <a:srgbClr val="4F81BD">
                  <a:shade val="95000"/>
                  <a:satMod val="105000"/>
                </a:srgbClr>
              </a:solidFill>
              <a:prstDash val="solid"/>
            </a:ln>
            <a:effectLst/>
          </p:spPr>
        </p:cxnSp>
        <p:cxnSp>
          <p:nvCxnSpPr>
            <p:cNvPr id="187" name="Straight Connector 186"/>
            <p:cNvCxnSpPr/>
            <p:nvPr/>
          </p:nvCxnSpPr>
          <p:spPr>
            <a:xfrm flipH="1">
              <a:off x="2133600" y="1905000"/>
              <a:ext cx="778209" cy="0"/>
            </a:xfrm>
            <a:prstGeom prst="line">
              <a:avLst/>
            </a:prstGeom>
            <a:noFill/>
            <a:ln w="28575" cap="flat" cmpd="sng" algn="ctr">
              <a:solidFill>
                <a:srgbClr val="4F81BD">
                  <a:shade val="95000"/>
                  <a:satMod val="105000"/>
                </a:srgbClr>
              </a:solidFill>
              <a:prstDash val="solid"/>
            </a:ln>
            <a:effectLst/>
          </p:spPr>
        </p:cxnSp>
        <p:sp>
          <p:nvSpPr>
            <p:cNvPr id="188" name="Rectangle 187"/>
            <p:cNvSpPr/>
            <p:nvPr/>
          </p:nvSpPr>
          <p:spPr bwMode="auto">
            <a:xfrm>
              <a:off x="5975370" y="5369287"/>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189" name="Rectangle 188"/>
            <p:cNvSpPr/>
            <p:nvPr/>
          </p:nvSpPr>
          <p:spPr bwMode="auto">
            <a:xfrm>
              <a:off x="3195662" y="30480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nvGrpSpPr>
            <p:cNvPr id="7" name="Group 67"/>
            <p:cNvGrpSpPr/>
            <p:nvPr/>
          </p:nvGrpSpPr>
          <p:grpSpPr>
            <a:xfrm>
              <a:off x="2820636" y="1856449"/>
              <a:ext cx="1411457" cy="493736"/>
              <a:chOff x="3018188" y="1865248"/>
              <a:chExt cx="1087998" cy="380999"/>
            </a:xfrm>
          </p:grpSpPr>
          <p:pic>
            <p:nvPicPr>
              <p:cNvPr id="242" name="Picture 241"/>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43" name="Rectangle 242"/>
              <p:cNvSpPr/>
              <p:nvPr/>
            </p:nvSpPr>
            <p:spPr bwMode="auto">
              <a:xfrm>
                <a:off x="3276600" y="2043834"/>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191" name="Rectangle 190"/>
            <p:cNvSpPr/>
            <p:nvPr/>
          </p:nvSpPr>
          <p:spPr bwMode="auto">
            <a:xfrm>
              <a:off x="3235452" y="3886201"/>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194" name="Rectangle 193"/>
            <p:cNvSpPr/>
            <p:nvPr/>
          </p:nvSpPr>
          <p:spPr bwMode="auto">
            <a:xfrm>
              <a:off x="3275241" y="48006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pic>
          <p:nvPicPr>
            <p:cNvPr id="195" name="Picture 62" descr="ART-HDS AMS 2300"/>
            <p:cNvPicPr>
              <a:picLocks noChangeAspect="1" noChangeArrowheads="1"/>
            </p:cNvPicPr>
            <p:nvPr/>
          </p:nvPicPr>
          <p:blipFill>
            <a:blip r:embed="rId5" cstate="print"/>
            <a:srcRect/>
            <a:stretch>
              <a:fillRect/>
            </a:stretch>
          </p:blipFill>
          <p:spPr bwMode="auto">
            <a:xfrm>
              <a:off x="1219200" y="3718335"/>
              <a:ext cx="740646" cy="1477828"/>
            </a:xfrm>
            <a:prstGeom prst="rect">
              <a:avLst/>
            </a:prstGeom>
            <a:noFill/>
          </p:spPr>
        </p:pic>
        <p:sp>
          <p:nvSpPr>
            <p:cNvPr id="199" name="TextBox 198"/>
            <p:cNvSpPr txBox="1"/>
            <p:nvPr/>
          </p:nvSpPr>
          <p:spPr>
            <a:xfrm>
              <a:off x="696684" y="5183090"/>
              <a:ext cx="1304875" cy="989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AMS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USP V</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HUS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VSP</a:t>
              </a:r>
            </a:p>
          </p:txBody>
        </p:sp>
        <p:sp>
          <p:nvSpPr>
            <p:cNvPr id="202" name="TextBox 201"/>
            <p:cNvSpPr txBox="1"/>
            <p:nvPr/>
          </p:nvSpPr>
          <p:spPr>
            <a:xfrm>
              <a:off x="5257800" y="965943"/>
              <a:ext cx="3080177" cy="3190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smtClean="0">
                  <a:ln>
                    <a:noFill/>
                  </a:ln>
                  <a:solidFill>
                    <a:sysClr val="windowText" lastClr="000000"/>
                  </a:solidFill>
                  <a:effectLst/>
                  <a:uLnTx/>
                  <a:uFillTx/>
                </a:rPr>
                <a:t>SecureAgent</a:t>
              </a:r>
              <a:r>
                <a:rPr kumimoji="0" lang="en-US" sz="1000" b="1" i="0" u="none" strike="noStrike" kern="0" cap="none" spc="0" normalizeH="0" baseline="0" noProof="0" dirty="0" smtClean="0">
                  <a:ln>
                    <a:noFill/>
                  </a:ln>
                  <a:solidFill>
                    <a:sysClr val="windowText" lastClr="000000"/>
                  </a:solidFill>
                  <a:effectLst/>
                  <a:uLnTx/>
                  <a:uFillTx/>
                </a:rPr>
                <a:t> Catalog</a:t>
              </a:r>
              <a:endParaRPr kumimoji="0" lang="en-US" sz="1000" b="1" i="0" u="none" strike="noStrike" kern="0" cap="none" spc="0" normalizeH="0" baseline="0" noProof="0" dirty="0">
                <a:ln>
                  <a:noFill/>
                </a:ln>
                <a:solidFill>
                  <a:sysClr val="windowText" lastClr="000000"/>
                </a:solidFill>
                <a:effectLst/>
                <a:uLnTx/>
                <a:uFillTx/>
              </a:endParaRPr>
            </a:p>
          </p:txBody>
        </p:sp>
        <p:sp>
          <p:nvSpPr>
            <p:cNvPr id="217" name="TextBox 216"/>
            <p:cNvSpPr txBox="1"/>
            <p:nvPr/>
          </p:nvSpPr>
          <p:spPr>
            <a:xfrm>
              <a:off x="2598962" y="2049730"/>
              <a:ext cx="1755323"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Channel Emulation</a:t>
              </a:r>
            </a:p>
          </p:txBody>
        </p:sp>
        <p:sp>
          <p:nvSpPr>
            <p:cNvPr id="218" name="TextBox 217"/>
            <p:cNvSpPr txBox="1"/>
            <p:nvPr/>
          </p:nvSpPr>
          <p:spPr>
            <a:xfrm>
              <a:off x="1350492" y="2150939"/>
              <a:ext cx="1305621" cy="52958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rPr>
                <a:t>FICON &amp; FC/SCSI</a:t>
              </a:r>
              <a:endParaRPr kumimoji="0" lang="en-US" sz="1000" b="1" i="0" u="none" strike="noStrike" kern="0" cap="none" spc="0" normalizeH="0" baseline="0" noProof="0" dirty="0">
                <a:ln>
                  <a:noFill/>
                </a:ln>
                <a:solidFill>
                  <a:srgbClr val="000000"/>
                </a:solidFill>
                <a:effectLst/>
                <a:uLnTx/>
                <a:uFillTx/>
              </a:endParaRPr>
            </a:p>
          </p:txBody>
        </p:sp>
        <p:sp>
          <p:nvSpPr>
            <p:cNvPr id="219" name="TextBox 218"/>
            <p:cNvSpPr txBox="1"/>
            <p:nvPr/>
          </p:nvSpPr>
          <p:spPr>
            <a:xfrm>
              <a:off x="1741715" y="3991668"/>
              <a:ext cx="1231291" cy="3747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FC/SCSI</a:t>
              </a:r>
            </a:p>
          </p:txBody>
        </p:sp>
        <p:cxnSp>
          <p:nvCxnSpPr>
            <p:cNvPr id="220" name="Straight Connector 219"/>
            <p:cNvCxnSpPr/>
            <p:nvPr/>
          </p:nvCxnSpPr>
          <p:spPr>
            <a:xfrm flipH="1">
              <a:off x="2133600" y="2944150"/>
              <a:ext cx="778209" cy="0"/>
            </a:xfrm>
            <a:prstGeom prst="line">
              <a:avLst/>
            </a:prstGeom>
            <a:noFill/>
            <a:ln w="28575" cap="flat" cmpd="sng" algn="ctr">
              <a:solidFill>
                <a:srgbClr val="4F81BD">
                  <a:shade val="95000"/>
                  <a:satMod val="105000"/>
                </a:srgbClr>
              </a:solidFill>
              <a:prstDash val="solid"/>
            </a:ln>
            <a:effectLst/>
          </p:spPr>
        </p:cxnSp>
        <p:cxnSp>
          <p:nvCxnSpPr>
            <p:cNvPr id="221" name="Straight Connector 220"/>
            <p:cNvCxnSpPr/>
            <p:nvPr/>
          </p:nvCxnSpPr>
          <p:spPr>
            <a:xfrm flipH="1">
              <a:off x="2133600" y="2791750"/>
              <a:ext cx="778209" cy="0"/>
            </a:xfrm>
            <a:prstGeom prst="line">
              <a:avLst/>
            </a:prstGeom>
            <a:noFill/>
            <a:ln w="28575" cap="flat" cmpd="sng" algn="ctr">
              <a:solidFill>
                <a:srgbClr val="4F81BD">
                  <a:shade val="95000"/>
                  <a:satMod val="105000"/>
                </a:srgbClr>
              </a:solidFill>
              <a:prstDash val="solid"/>
            </a:ln>
            <a:effectLst/>
          </p:spPr>
        </p:cxnSp>
        <p:grpSp>
          <p:nvGrpSpPr>
            <p:cNvPr id="8" name="Group 67"/>
            <p:cNvGrpSpPr/>
            <p:nvPr/>
          </p:nvGrpSpPr>
          <p:grpSpPr>
            <a:xfrm>
              <a:off x="2820636" y="2743199"/>
              <a:ext cx="1411457" cy="493736"/>
              <a:chOff x="3018188" y="1865248"/>
              <a:chExt cx="1087998" cy="380999"/>
            </a:xfrm>
          </p:grpSpPr>
          <p:pic>
            <p:nvPicPr>
              <p:cNvPr id="240" name="Picture 239"/>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41" name="Rectangle 240"/>
              <p:cNvSpPr/>
              <p:nvPr/>
            </p:nvSpPr>
            <p:spPr bwMode="auto">
              <a:xfrm>
                <a:off x="3276600" y="2059945"/>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9" name="Group 67"/>
            <p:cNvGrpSpPr/>
            <p:nvPr/>
          </p:nvGrpSpPr>
          <p:grpSpPr>
            <a:xfrm>
              <a:off x="2819400" y="3645748"/>
              <a:ext cx="1411457" cy="545252"/>
              <a:chOff x="3018188" y="1865248"/>
              <a:chExt cx="1087998" cy="420752"/>
            </a:xfrm>
          </p:grpSpPr>
          <p:pic>
            <p:nvPicPr>
              <p:cNvPr id="238" name="Picture 237"/>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9" name="Rectangle 238"/>
              <p:cNvSpPr/>
              <p:nvPr/>
            </p:nvSpPr>
            <p:spPr bwMode="auto">
              <a:xfrm>
                <a:off x="3276600" y="212488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10" name="Group 67"/>
            <p:cNvGrpSpPr/>
            <p:nvPr/>
          </p:nvGrpSpPr>
          <p:grpSpPr>
            <a:xfrm>
              <a:off x="2819400" y="4560147"/>
              <a:ext cx="1411457" cy="493736"/>
              <a:chOff x="3018188" y="1865248"/>
              <a:chExt cx="1087998" cy="380999"/>
            </a:xfrm>
          </p:grpSpPr>
          <p:pic>
            <p:nvPicPr>
              <p:cNvPr id="236" name="Picture 235"/>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7" name="Rectangle 236"/>
              <p:cNvSpPr/>
              <p:nvPr/>
            </p:nvSpPr>
            <p:spPr bwMode="auto">
              <a:xfrm>
                <a:off x="3276600" y="20491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25" name="TextBox 224"/>
            <p:cNvSpPr txBox="1"/>
            <p:nvPr/>
          </p:nvSpPr>
          <p:spPr>
            <a:xfrm>
              <a:off x="2769086" y="3865164"/>
              <a:ext cx="1846456"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Storage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Interface</a:t>
              </a:r>
            </a:p>
          </p:txBody>
        </p:sp>
        <p:pic>
          <p:nvPicPr>
            <p:cNvPr id="226" name="Picture 225"/>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95023" y="2286000"/>
              <a:ext cx="719977" cy="167209"/>
            </a:xfrm>
            <a:prstGeom prst="rect">
              <a:avLst/>
            </a:prstGeom>
          </p:spPr>
        </p:pic>
        <p:grpSp>
          <p:nvGrpSpPr>
            <p:cNvPr id="11" name="Group 67"/>
            <p:cNvGrpSpPr/>
            <p:nvPr/>
          </p:nvGrpSpPr>
          <p:grpSpPr>
            <a:xfrm>
              <a:off x="6096000" y="1391407"/>
              <a:ext cx="1411457" cy="513593"/>
              <a:chOff x="3018188" y="1865248"/>
              <a:chExt cx="1087998" cy="396322"/>
            </a:xfrm>
          </p:grpSpPr>
          <p:pic>
            <p:nvPicPr>
              <p:cNvPr id="234" name="Picture 233"/>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5" name="Rectangle 234"/>
              <p:cNvSpPr/>
              <p:nvPr/>
            </p:nvSpPr>
            <p:spPr bwMode="auto">
              <a:xfrm>
                <a:off x="3276600" y="210045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12" name="Group 67"/>
            <p:cNvGrpSpPr/>
            <p:nvPr/>
          </p:nvGrpSpPr>
          <p:grpSpPr>
            <a:xfrm>
              <a:off x="6172200" y="4864947"/>
              <a:ext cx="1411457" cy="525444"/>
              <a:chOff x="3018188" y="1865248"/>
              <a:chExt cx="1087998" cy="405467"/>
            </a:xfrm>
          </p:grpSpPr>
          <p:pic>
            <p:nvPicPr>
              <p:cNvPr id="232" name="Picture 231"/>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33" name="Rectangle 232"/>
              <p:cNvSpPr/>
              <p:nvPr/>
            </p:nvSpPr>
            <p:spPr bwMode="auto">
              <a:xfrm>
                <a:off x="3276600" y="21095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cxnSp>
          <p:nvCxnSpPr>
            <p:cNvPr id="229" name="Straight Connector 228"/>
            <p:cNvCxnSpPr/>
            <p:nvPr/>
          </p:nvCxnSpPr>
          <p:spPr>
            <a:xfrm>
              <a:off x="4191000" y="2924265"/>
              <a:ext cx="887627" cy="1266735"/>
            </a:xfrm>
            <a:prstGeom prst="line">
              <a:avLst/>
            </a:prstGeom>
            <a:noFill/>
            <a:ln w="19050" cap="flat" cmpd="sng" algn="ctr">
              <a:solidFill>
                <a:srgbClr val="4F81BD">
                  <a:shade val="95000"/>
                  <a:satMod val="105000"/>
                </a:srgbClr>
              </a:solidFill>
              <a:prstDash val="solid"/>
            </a:ln>
            <a:effectLst/>
          </p:spPr>
        </p:cxnSp>
        <p:pic>
          <p:nvPicPr>
            <p:cNvPr id="230" name="Picture 229"/>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75654" y="4127154"/>
              <a:ext cx="719977" cy="167209"/>
            </a:xfrm>
            <a:prstGeom prst="rect">
              <a:avLst/>
            </a:prstGeom>
          </p:spPr>
        </p:pic>
        <p:cxnSp>
          <p:nvCxnSpPr>
            <p:cNvPr id="231" name="Straight Connector 230"/>
            <p:cNvCxnSpPr/>
            <p:nvPr/>
          </p:nvCxnSpPr>
          <p:spPr>
            <a:xfrm flipV="1">
              <a:off x="4191000" y="2401702"/>
              <a:ext cx="887627" cy="2246498"/>
            </a:xfrm>
            <a:prstGeom prst="line">
              <a:avLst/>
            </a:prstGeom>
            <a:noFill/>
            <a:ln w="19050" cap="flat" cmpd="sng" algn="ctr">
              <a:solidFill>
                <a:srgbClr val="4F81BD">
                  <a:shade val="95000"/>
                  <a:satMod val="105000"/>
                </a:srgbClr>
              </a:solidFill>
              <a:prstDash val="solid"/>
            </a:ln>
            <a:effectLst/>
          </p:spPr>
        </p:cxnSp>
      </p:grpSp>
      <p:grpSp>
        <p:nvGrpSpPr>
          <p:cNvPr id="13" name="Group 243"/>
          <p:cNvGrpSpPr/>
          <p:nvPr/>
        </p:nvGrpSpPr>
        <p:grpSpPr>
          <a:xfrm>
            <a:off x="533400" y="1295400"/>
            <a:ext cx="4267200" cy="4038600"/>
            <a:chOff x="1219200" y="962937"/>
            <a:chExt cx="7315200" cy="5345446"/>
          </a:xfrm>
        </p:grpSpPr>
        <p:cxnSp>
          <p:nvCxnSpPr>
            <p:cNvPr id="245" name="Straight Connector 244"/>
            <p:cNvCxnSpPr/>
            <p:nvPr/>
          </p:nvCxnSpPr>
          <p:spPr>
            <a:xfrm flipH="1">
              <a:off x="7467602" y="3524951"/>
              <a:ext cx="551386" cy="1504249"/>
            </a:xfrm>
            <a:prstGeom prst="line">
              <a:avLst/>
            </a:prstGeom>
            <a:noFill/>
            <a:ln w="19050" cap="flat" cmpd="sng" algn="ctr">
              <a:solidFill>
                <a:srgbClr val="4F81BD">
                  <a:shade val="95000"/>
                  <a:satMod val="105000"/>
                </a:srgbClr>
              </a:solidFill>
              <a:prstDash val="solid"/>
            </a:ln>
            <a:effectLst/>
          </p:spPr>
        </p:cxnSp>
        <p:cxnSp>
          <p:nvCxnSpPr>
            <p:cNvPr id="246" name="Straight Connector 245"/>
            <p:cNvCxnSpPr/>
            <p:nvPr/>
          </p:nvCxnSpPr>
          <p:spPr>
            <a:xfrm>
              <a:off x="7467600" y="1600200"/>
              <a:ext cx="551387" cy="1267180"/>
            </a:xfrm>
            <a:prstGeom prst="line">
              <a:avLst/>
            </a:prstGeom>
            <a:noFill/>
            <a:ln w="19050" cap="flat" cmpd="sng" algn="ctr">
              <a:solidFill>
                <a:srgbClr val="4F81BD">
                  <a:shade val="95000"/>
                  <a:satMod val="105000"/>
                </a:srgbClr>
              </a:solidFill>
              <a:prstDash val="solid"/>
            </a:ln>
            <a:effectLst/>
          </p:spPr>
        </p:cxnSp>
        <p:cxnSp>
          <p:nvCxnSpPr>
            <p:cNvPr id="247" name="Straight Connector 246"/>
            <p:cNvCxnSpPr/>
            <p:nvPr/>
          </p:nvCxnSpPr>
          <p:spPr>
            <a:xfrm>
              <a:off x="5616146" y="2410204"/>
              <a:ext cx="632254" cy="2618996"/>
            </a:xfrm>
            <a:prstGeom prst="line">
              <a:avLst/>
            </a:prstGeom>
            <a:noFill/>
            <a:ln w="19050" cap="flat" cmpd="sng" algn="ctr">
              <a:solidFill>
                <a:srgbClr val="4F81BD">
                  <a:shade val="95000"/>
                  <a:satMod val="105000"/>
                </a:srgbClr>
              </a:solidFill>
              <a:prstDash val="solid"/>
            </a:ln>
            <a:effectLst/>
          </p:spPr>
        </p:cxnSp>
        <p:cxnSp>
          <p:nvCxnSpPr>
            <p:cNvPr id="248" name="Straight Connector 247"/>
            <p:cNvCxnSpPr/>
            <p:nvPr/>
          </p:nvCxnSpPr>
          <p:spPr>
            <a:xfrm flipV="1">
              <a:off x="5638800" y="1524001"/>
              <a:ext cx="533400" cy="2686758"/>
            </a:xfrm>
            <a:prstGeom prst="line">
              <a:avLst/>
            </a:prstGeom>
            <a:noFill/>
            <a:ln w="19050" cap="flat" cmpd="sng" algn="ctr">
              <a:solidFill>
                <a:srgbClr val="4F81BD">
                  <a:shade val="95000"/>
                  <a:satMod val="105000"/>
                </a:srgbClr>
              </a:solidFill>
              <a:prstDash val="solid"/>
            </a:ln>
            <a:effectLst/>
          </p:spPr>
        </p:cxnSp>
        <p:cxnSp>
          <p:nvCxnSpPr>
            <p:cNvPr id="249" name="Straight Connector 248"/>
            <p:cNvCxnSpPr/>
            <p:nvPr/>
          </p:nvCxnSpPr>
          <p:spPr>
            <a:xfrm>
              <a:off x="5638800" y="4191000"/>
              <a:ext cx="659027" cy="838200"/>
            </a:xfrm>
            <a:prstGeom prst="line">
              <a:avLst/>
            </a:prstGeom>
            <a:noFill/>
            <a:ln w="19050" cap="flat" cmpd="sng" algn="ctr">
              <a:solidFill>
                <a:srgbClr val="4F81BD">
                  <a:shade val="95000"/>
                  <a:satMod val="105000"/>
                </a:srgbClr>
              </a:solidFill>
              <a:prstDash val="solid"/>
            </a:ln>
            <a:effectLst/>
          </p:spPr>
        </p:cxnSp>
        <p:cxnSp>
          <p:nvCxnSpPr>
            <p:cNvPr id="250" name="Straight Connector 249"/>
            <p:cNvCxnSpPr/>
            <p:nvPr/>
          </p:nvCxnSpPr>
          <p:spPr>
            <a:xfrm flipV="1">
              <a:off x="5665573" y="1524000"/>
              <a:ext cx="506627" cy="784721"/>
            </a:xfrm>
            <a:prstGeom prst="line">
              <a:avLst/>
            </a:prstGeom>
            <a:noFill/>
            <a:ln w="19050" cap="flat" cmpd="sng" algn="ctr">
              <a:solidFill>
                <a:srgbClr val="4F81BD">
                  <a:shade val="95000"/>
                  <a:satMod val="105000"/>
                </a:srgbClr>
              </a:solidFill>
              <a:prstDash val="solid"/>
            </a:ln>
            <a:effectLst/>
          </p:spPr>
        </p:cxnSp>
        <p:cxnSp>
          <p:nvCxnSpPr>
            <p:cNvPr id="251" name="Straight Connector 250"/>
            <p:cNvCxnSpPr/>
            <p:nvPr/>
          </p:nvCxnSpPr>
          <p:spPr>
            <a:xfrm>
              <a:off x="4114800" y="1981200"/>
              <a:ext cx="963827" cy="2209800"/>
            </a:xfrm>
            <a:prstGeom prst="line">
              <a:avLst/>
            </a:prstGeom>
            <a:noFill/>
            <a:ln w="19050" cap="flat" cmpd="sng" algn="ctr">
              <a:solidFill>
                <a:srgbClr val="4F81BD">
                  <a:shade val="95000"/>
                  <a:satMod val="105000"/>
                </a:srgbClr>
              </a:solidFill>
              <a:prstDash val="solid"/>
            </a:ln>
            <a:effectLst/>
          </p:spPr>
        </p:cxnSp>
        <p:cxnSp>
          <p:nvCxnSpPr>
            <p:cNvPr id="252" name="Straight Connector 251"/>
            <p:cNvCxnSpPr/>
            <p:nvPr/>
          </p:nvCxnSpPr>
          <p:spPr>
            <a:xfrm flipV="1">
              <a:off x="4114800" y="2362201"/>
              <a:ext cx="963827" cy="1386917"/>
            </a:xfrm>
            <a:prstGeom prst="line">
              <a:avLst/>
            </a:prstGeom>
            <a:noFill/>
            <a:ln w="19050" cap="flat" cmpd="sng" algn="ctr">
              <a:solidFill>
                <a:srgbClr val="4F81BD">
                  <a:shade val="95000"/>
                  <a:satMod val="105000"/>
                </a:srgbClr>
              </a:solidFill>
              <a:prstDash val="solid"/>
            </a:ln>
            <a:effectLst/>
          </p:spPr>
        </p:cxnSp>
        <p:cxnSp>
          <p:nvCxnSpPr>
            <p:cNvPr id="253" name="Straight Connector 252"/>
            <p:cNvCxnSpPr/>
            <p:nvPr/>
          </p:nvCxnSpPr>
          <p:spPr>
            <a:xfrm>
              <a:off x="1828800" y="4206318"/>
              <a:ext cx="1080341" cy="441882"/>
            </a:xfrm>
            <a:prstGeom prst="line">
              <a:avLst/>
            </a:prstGeom>
            <a:noFill/>
            <a:ln w="19050" cap="flat" cmpd="sng" algn="ctr">
              <a:solidFill>
                <a:srgbClr val="4F81BD">
                  <a:shade val="95000"/>
                  <a:satMod val="105000"/>
                </a:srgbClr>
              </a:solidFill>
              <a:prstDash val="solid"/>
            </a:ln>
            <a:effectLst/>
          </p:spPr>
        </p:cxnSp>
        <p:cxnSp>
          <p:nvCxnSpPr>
            <p:cNvPr id="254" name="Straight Connector 253"/>
            <p:cNvCxnSpPr/>
            <p:nvPr/>
          </p:nvCxnSpPr>
          <p:spPr>
            <a:xfrm>
              <a:off x="3962400" y="3749118"/>
              <a:ext cx="1080341" cy="441882"/>
            </a:xfrm>
            <a:prstGeom prst="line">
              <a:avLst/>
            </a:prstGeom>
            <a:noFill/>
            <a:ln w="19050" cap="flat" cmpd="sng" algn="ctr">
              <a:solidFill>
                <a:srgbClr val="4F81BD">
                  <a:shade val="95000"/>
                  <a:satMod val="105000"/>
                </a:srgbClr>
              </a:solidFill>
              <a:prstDash val="solid"/>
            </a:ln>
            <a:effectLst/>
          </p:spPr>
        </p:cxnSp>
        <p:cxnSp>
          <p:nvCxnSpPr>
            <p:cNvPr id="255" name="Straight Connector 254"/>
            <p:cNvCxnSpPr/>
            <p:nvPr/>
          </p:nvCxnSpPr>
          <p:spPr>
            <a:xfrm flipV="1">
              <a:off x="4114800" y="2381958"/>
              <a:ext cx="963827" cy="542307"/>
            </a:xfrm>
            <a:prstGeom prst="line">
              <a:avLst/>
            </a:prstGeom>
            <a:noFill/>
            <a:ln w="19050" cap="flat" cmpd="sng" algn="ctr">
              <a:solidFill>
                <a:srgbClr val="4F81BD">
                  <a:shade val="95000"/>
                  <a:satMod val="105000"/>
                </a:srgbClr>
              </a:solidFill>
              <a:prstDash val="solid"/>
            </a:ln>
            <a:effectLst/>
          </p:spPr>
        </p:cxnSp>
        <p:cxnSp>
          <p:nvCxnSpPr>
            <p:cNvPr id="256" name="Straight Connector 255"/>
            <p:cNvCxnSpPr/>
            <p:nvPr/>
          </p:nvCxnSpPr>
          <p:spPr>
            <a:xfrm flipV="1">
              <a:off x="4217773" y="4210759"/>
              <a:ext cx="811427" cy="437442"/>
            </a:xfrm>
            <a:prstGeom prst="line">
              <a:avLst/>
            </a:prstGeom>
            <a:noFill/>
            <a:ln w="19050" cap="flat" cmpd="sng" algn="ctr">
              <a:solidFill>
                <a:srgbClr val="4F81BD">
                  <a:shade val="95000"/>
                  <a:satMod val="105000"/>
                </a:srgbClr>
              </a:solidFill>
              <a:prstDash val="solid"/>
            </a:ln>
            <a:effectLst/>
          </p:spPr>
        </p:cxnSp>
        <p:cxnSp>
          <p:nvCxnSpPr>
            <p:cNvPr id="257" name="Straight Connector 256"/>
            <p:cNvCxnSpPr/>
            <p:nvPr/>
          </p:nvCxnSpPr>
          <p:spPr>
            <a:xfrm>
              <a:off x="3995215" y="1907964"/>
              <a:ext cx="1080341" cy="441882"/>
            </a:xfrm>
            <a:prstGeom prst="line">
              <a:avLst/>
            </a:prstGeom>
            <a:noFill/>
            <a:ln w="19050" cap="flat" cmpd="sng" algn="ctr">
              <a:solidFill>
                <a:srgbClr val="4F81BD">
                  <a:shade val="95000"/>
                  <a:satMod val="105000"/>
                </a:srgbClr>
              </a:solidFill>
              <a:prstDash val="solid"/>
            </a:ln>
            <a:effectLst/>
          </p:spPr>
        </p:cxnSp>
        <p:cxnSp>
          <p:nvCxnSpPr>
            <p:cNvPr id="258" name="Straight Connector 257"/>
            <p:cNvCxnSpPr/>
            <p:nvPr/>
          </p:nvCxnSpPr>
          <p:spPr>
            <a:xfrm flipV="1">
              <a:off x="1828800" y="3718335"/>
              <a:ext cx="1169773" cy="408819"/>
            </a:xfrm>
            <a:prstGeom prst="line">
              <a:avLst/>
            </a:prstGeom>
            <a:noFill/>
            <a:ln w="19050" cap="flat" cmpd="sng" algn="ctr">
              <a:solidFill>
                <a:srgbClr val="4F81BD">
                  <a:shade val="95000"/>
                  <a:satMod val="105000"/>
                </a:srgbClr>
              </a:solidFill>
              <a:prstDash val="solid"/>
            </a:ln>
            <a:effectLst/>
          </p:spPr>
        </p:cxnSp>
        <p:cxnSp>
          <p:nvCxnSpPr>
            <p:cNvPr id="259" name="Straight Connector 258"/>
            <p:cNvCxnSpPr/>
            <p:nvPr/>
          </p:nvCxnSpPr>
          <p:spPr>
            <a:xfrm flipH="1">
              <a:off x="2133600" y="2057400"/>
              <a:ext cx="778209" cy="0"/>
            </a:xfrm>
            <a:prstGeom prst="line">
              <a:avLst/>
            </a:prstGeom>
            <a:noFill/>
            <a:ln w="28575" cap="flat" cmpd="sng" algn="ctr">
              <a:solidFill>
                <a:srgbClr val="4F81BD">
                  <a:shade val="95000"/>
                  <a:satMod val="105000"/>
                </a:srgbClr>
              </a:solidFill>
              <a:prstDash val="solid"/>
            </a:ln>
            <a:effectLst/>
          </p:spPr>
        </p:cxnSp>
        <p:cxnSp>
          <p:nvCxnSpPr>
            <p:cNvPr id="260" name="Straight Connector 259"/>
            <p:cNvCxnSpPr/>
            <p:nvPr/>
          </p:nvCxnSpPr>
          <p:spPr>
            <a:xfrm flipH="1">
              <a:off x="2133600" y="1905000"/>
              <a:ext cx="778209" cy="0"/>
            </a:xfrm>
            <a:prstGeom prst="line">
              <a:avLst/>
            </a:prstGeom>
            <a:noFill/>
            <a:ln w="28575" cap="flat" cmpd="sng" algn="ctr">
              <a:solidFill>
                <a:srgbClr val="4F81BD">
                  <a:shade val="95000"/>
                  <a:satMod val="105000"/>
                </a:srgbClr>
              </a:solidFill>
              <a:prstDash val="solid"/>
            </a:ln>
            <a:effectLst/>
          </p:spPr>
        </p:cxnSp>
        <p:sp>
          <p:nvSpPr>
            <p:cNvPr id="261" name="Rectangle 260"/>
            <p:cNvSpPr/>
            <p:nvPr/>
          </p:nvSpPr>
          <p:spPr bwMode="auto">
            <a:xfrm>
              <a:off x="5975370" y="5369287"/>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262" name="Rectangle 261"/>
            <p:cNvSpPr/>
            <p:nvPr/>
          </p:nvSpPr>
          <p:spPr bwMode="auto">
            <a:xfrm>
              <a:off x="3195662" y="30480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nvGrpSpPr>
            <p:cNvPr id="14" name="Group 67"/>
            <p:cNvGrpSpPr/>
            <p:nvPr/>
          </p:nvGrpSpPr>
          <p:grpSpPr>
            <a:xfrm>
              <a:off x="2820636" y="1856449"/>
              <a:ext cx="1411457" cy="518490"/>
              <a:chOff x="3018188" y="1865248"/>
              <a:chExt cx="1087998" cy="400101"/>
            </a:xfrm>
          </p:grpSpPr>
          <p:pic>
            <p:nvPicPr>
              <p:cNvPr id="295" name="Picture 294"/>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6" name="Rectangle 295"/>
              <p:cNvSpPr/>
              <p:nvPr/>
            </p:nvSpPr>
            <p:spPr bwMode="auto">
              <a:xfrm>
                <a:off x="3276600" y="2104231"/>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64" name="Rectangle 263"/>
            <p:cNvSpPr/>
            <p:nvPr/>
          </p:nvSpPr>
          <p:spPr bwMode="auto">
            <a:xfrm>
              <a:off x="3235452" y="3886201"/>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sp>
          <p:nvSpPr>
            <p:cNvPr id="265" name="Rectangle 264"/>
            <p:cNvSpPr/>
            <p:nvPr/>
          </p:nvSpPr>
          <p:spPr bwMode="auto">
            <a:xfrm>
              <a:off x="3275241" y="4800600"/>
              <a:ext cx="719974" cy="208793"/>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pic>
          <p:nvPicPr>
            <p:cNvPr id="266" name="Picture 62" descr="ART-HDS AMS 2300"/>
            <p:cNvPicPr>
              <a:picLocks noChangeAspect="1" noChangeArrowheads="1"/>
            </p:cNvPicPr>
            <p:nvPr/>
          </p:nvPicPr>
          <p:blipFill>
            <a:blip r:embed="rId5" cstate="print"/>
            <a:srcRect/>
            <a:stretch>
              <a:fillRect/>
            </a:stretch>
          </p:blipFill>
          <p:spPr bwMode="auto">
            <a:xfrm>
              <a:off x="1219200" y="3718335"/>
              <a:ext cx="740646" cy="1477828"/>
            </a:xfrm>
            <a:prstGeom prst="rect">
              <a:avLst/>
            </a:prstGeom>
            <a:noFill/>
          </p:spPr>
        </p:pic>
        <p:pic>
          <p:nvPicPr>
            <p:cNvPr id="267" name="Picture 266"/>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503575" y="2667000"/>
              <a:ext cx="1030825" cy="975107"/>
            </a:xfrm>
            <a:prstGeom prst="rect">
              <a:avLst/>
            </a:prstGeom>
          </p:spPr>
        </p:pic>
        <p:sp>
          <p:nvSpPr>
            <p:cNvPr id="268" name="TextBox 267"/>
            <p:cNvSpPr txBox="1"/>
            <p:nvPr/>
          </p:nvSpPr>
          <p:spPr>
            <a:xfrm>
              <a:off x="1219200" y="5319273"/>
              <a:ext cx="1304875" cy="989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AMS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USP V</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HUS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VSP</a:t>
              </a:r>
            </a:p>
          </p:txBody>
        </p:sp>
        <p:sp>
          <p:nvSpPr>
            <p:cNvPr id="269" name="TextBox 268"/>
            <p:cNvSpPr txBox="1"/>
            <p:nvPr/>
          </p:nvSpPr>
          <p:spPr>
            <a:xfrm>
              <a:off x="5257800" y="962937"/>
              <a:ext cx="3080177" cy="3190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smtClean="0">
                  <a:ln>
                    <a:noFill/>
                  </a:ln>
                  <a:solidFill>
                    <a:sysClr val="windowText" lastClr="000000"/>
                  </a:solidFill>
                  <a:effectLst/>
                  <a:uLnTx/>
                  <a:uFillTx/>
                </a:rPr>
                <a:t>SecureAgent</a:t>
              </a:r>
              <a:r>
                <a:rPr kumimoji="0" lang="en-US" sz="1000" b="1" i="0" u="none" strike="noStrike" kern="0" cap="none" spc="0" normalizeH="0" baseline="0" noProof="0" dirty="0" smtClean="0">
                  <a:ln>
                    <a:noFill/>
                  </a:ln>
                  <a:solidFill>
                    <a:sysClr val="windowText" lastClr="000000"/>
                  </a:solidFill>
                  <a:effectLst/>
                  <a:uLnTx/>
                  <a:uFillTx/>
                </a:rPr>
                <a:t> Catalog</a:t>
              </a:r>
              <a:endParaRPr kumimoji="0" lang="en-US" sz="1000" b="1" i="0" u="none" strike="noStrike" kern="0" cap="none" spc="0" normalizeH="0" baseline="0" noProof="0" dirty="0">
                <a:ln>
                  <a:noFill/>
                </a:ln>
                <a:solidFill>
                  <a:sysClr val="windowText" lastClr="000000"/>
                </a:solidFill>
                <a:effectLst/>
                <a:uLnTx/>
                <a:uFillTx/>
              </a:endParaRPr>
            </a:p>
          </p:txBody>
        </p:sp>
        <p:sp>
          <p:nvSpPr>
            <p:cNvPr id="270" name="TextBox 269"/>
            <p:cNvSpPr txBox="1"/>
            <p:nvPr/>
          </p:nvSpPr>
          <p:spPr>
            <a:xfrm>
              <a:off x="2525485" y="2072369"/>
              <a:ext cx="1815415"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Channel Emulation</a:t>
              </a:r>
            </a:p>
          </p:txBody>
        </p:sp>
        <p:sp>
          <p:nvSpPr>
            <p:cNvPr id="271" name="TextBox 270"/>
            <p:cNvSpPr txBox="1"/>
            <p:nvPr/>
          </p:nvSpPr>
          <p:spPr>
            <a:xfrm>
              <a:off x="1480455" y="2173227"/>
              <a:ext cx="1280398" cy="52958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rPr>
                <a:t>FICON &amp;</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srgbClr val="000000"/>
                  </a:solidFill>
                  <a:effectLst/>
                  <a:uLnTx/>
                  <a:uFillTx/>
                </a:rPr>
                <a:t>FC/SCSI</a:t>
              </a:r>
              <a:endParaRPr kumimoji="0" lang="en-US" sz="1000" b="1" i="0" u="none" strike="noStrike" kern="0" cap="none" spc="0" normalizeH="0" baseline="0" noProof="0" dirty="0">
                <a:ln>
                  <a:noFill/>
                </a:ln>
                <a:solidFill>
                  <a:srgbClr val="000000"/>
                </a:solidFill>
                <a:effectLst/>
                <a:uLnTx/>
                <a:uFillTx/>
              </a:endParaRPr>
            </a:p>
          </p:txBody>
        </p:sp>
        <p:sp>
          <p:nvSpPr>
            <p:cNvPr id="272" name="TextBox 271"/>
            <p:cNvSpPr txBox="1"/>
            <p:nvPr/>
          </p:nvSpPr>
          <p:spPr>
            <a:xfrm>
              <a:off x="1872343" y="3988661"/>
              <a:ext cx="1231291" cy="3747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FC/SCSI</a:t>
              </a:r>
            </a:p>
          </p:txBody>
        </p:sp>
        <p:cxnSp>
          <p:nvCxnSpPr>
            <p:cNvPr id="273" name="Straight Connector 272"/>
            <p:cNvCxnSpPr/>
            <p:nvPr/>
          </p:nvCxnSpPr>
          <p:spPr>
            <a:xfrm flipH="1">
              <a:off x="2133600" y="2944150"/>
              <a:ext cx="778209" cy="0"/>
            </a:xfrm>
            <a:prstGeom prst="line">
              <a:avLst/>
            </a:prstGeom>
            <a:noFill/>
            <a:ln w="28575" cap="flat" cmpd="sng" algn="ctr">
              <a:solidFill>
                <a:srgbClr val="4F81BD">
                  <a:shade val="95000"/>
                  <a:satMod val="105000"/>
                </a:srgbClr>
              </a:solidFill>
              <a:prstDash val="solid"/>
            </a:ln>
            <a:effectLst/>
          </p:spPr>
        </p:cxnSp>
        <p:cxnSp>
          <p:nvCxnSpPr>
            <p:cNvPr id="274" name="Straight Connector 273"/>
            <p:cNvCxnSpPr/>
            <p:nvPr/>
          </p:nvCxnSpPr>
          <p:spPr>
            <a:xfrm flipH="1">
              <a:off x="2133600" y="2799647"/>
              <a:ext cx="778209" cy="0"/>
            </a:xfrm>
            <a:prstGeom prst="line">
              <a:avLst/>
            </a:prstGeom>
            <a:noFill/>
            <a:ln w="28575" cap="flat" cmpd="sng" algn="ctr">
              <a:solidFill>
                <a:srgbClr val="4F81BD">
                  <a:shade val="95000"/>
                  <a:satMod val="105000"/>
                </a:srgbClr>
              </a:solidFill>
              <a:prstDash val="solid"/>
            </a:ln>
            <a:effectLst/>
          </p:spPr>
        </p:cxnSp>
        <p:grpSp>
          <p:nvGrpSpPr>
            <p:cNvPr id="15" name="Group 67"/>
            <p:cNvGrpSpPr/>
            <p:nvPr/>
          </p:nvGrpSpPr>
          <p:grpSpPr>
            <a:xfrm>
              <a:off x="2820636" y="2743200"/>
              <a:ext cx="1411457" cy="545252"/>
              <a:chOff x="3018188" y="1865248"/>
              <a:chExt cx="1087998" cy="420752"/>
            </a:xfrm>
          </p:grpSpPr>
          <p:pic>
            <p:nvPicPr>
              <p:cNvPr id="293" name="Picture 292"/>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4" name="Rectangle 293"/>
              <p:cNvSpPr/>
              <p:nvPr/>
            </p:nvSpPr>
            <p:spPr bwMode="auto">
              <a:xfrm>
                <a:off x="3276600" y="212488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16" name="Group 67"/>
            <p:cNvGrpSpPr/>
            <p:nvPr/>
          </p:nvGrpSpPr>
          <p:grpSpPr>
            <a:xfrm>
              <a:off x="2819400" y="3645747"/>
              <a:ext cx="1411457" cy="493736"/>
              <a:chOff x="3018188" y="1865248"/>
              <a:chExt cx="1087998" cy="380999"/>
            </a:xfrm>
          </p:grpSpPr>
          <p:pic>
            <p:nvPicPr>
              <p:cNvPr id="291" name="Picture 290"/>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2" name="Rectangle 291"/>
              <p:cNvSpPr/>
              <p:nvPr/>
            </p:nvSpPr>
            <p:spPr bwMode="auto">
              <a:xfrm>
                <a:off x="3276600" y="2052033"/>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17" name="Group 67"/>
            <p:cNvGrpSpPr/>
            <p:nvPr/>
          </p:nvGrpSpPr>
          <p:grpSpPr>
            <a:xfrm>
              <a:off x="2819400" y="4560147"/>
              <a:ext cx="1411457" cy="493736"/>
              <a:chOff x="3018188" y="1865248"/>
              <a:chExt cx="1087998" cy="380999"/>
            </a:xfrm>
          </p:grpSpPr>
          <p:pic>
            <p:nvPicPr>
              <p:cNvPr id="289" name="Picture 288"/>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90" name="Rectangle 289"/>
              <p:cNvSpPr/>
              <p:nvPr/>
            </p:nvSpPr>
            <p:spPr bwMode="auto">
              <a:xfrm>
                <a:off x="3276600" y="204687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sp>
          <p:nvSpPr>
            <p:cNvPr id="278" name="TextBox 277"/>
            <p:cNvSpPr txBox="1"/>
            <p:nvPr/>
          </p:nvSpPr>
          <p:spPr>
            <a:xfrm>
              <a:off x="2775914" y="3860540"/>
              <a:ext cx="1726654" cy="7332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srgbClr val="000000"/>
                  </a:solidFill>
                  <a:effectLst/>
                  <a:uLnTx/>
                  <a:uFillTx/>
                </a:rPr>
                <a:t>SecureAgent</a:t>
              </a:r>
              <a:r>
                <a:rPr kumimoji="0" lang="en-US" sz="1000" b="1" i="0" u="none" strike="noStrike" kern="0" cap="none" spc="0" normalizeH="0" baseline="0" noProof="0" dirty="0">
                  <a:ln>
                    <a:noFill/>
                  </a:ln>
                  <a:solidFill>
                    <a:srgbClr val="000000"/>
                  </a:solidFill>
                  <a:effectLst/>
                  <a:uLnTx/>
                  <a:uFillTx/>
                </a:rPr>
                <a:t> Storage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000000"/>
                  </a:solidFill>
                  <a:effectLst/>
                  <a:uLnTx/>
                  <a:uFillTx/>
                </a:rPr>
                <a:t>Interface</a:t>
              </a:r>
            </a:p>
          </p:txBody>
        </p:sp>
        <p:pic>
          <p:nvPicPr>
            <p:cNvPr id="279" name="Picture 278"/>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95023" y="2286000"/>
              <a:ext cx="719977" cy="167209"/>
            </a:xfrm>
            <a:prstGeom prst="rect">
              <a:avLst/>
            </a:prstGeom>
          </p:spPr>
        </p:pic>
        <p:grpSp>
          <p:nvGrpSpPr>
            <p:cNvPr id="18" name="Group 67"/>
            <p:cNvGrpSpPr/>
            <p:nvPr/>
          </p:nvGrpSpPr>
          <p:grpSpPr>
            <a:xfrm>
              <a:off x="6096000" y="1391407"/>
              <a:ext cx="1411457" cy="513593"/>
              <a:chOff x="3018188" y="1865248"/>
              <a:chExt cx="1087998" cy="396322"/>
            </a:xfrm>
          </p:grpSpPr>
          <p:pic>
            <p:nvPicPr>
              <p:cNvPr id="287" name="Picture 286"/>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88" name="Rectangle 287"/>
              <p:cNvSpPr/>
              <p:nvPr/>
            </p:nvSpPr>
            <p:spPr bwMode="auto">
              <a:xfrm>
                <a:off x="3276600" y="2100452"/>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grpSp>
          <p:nvGrpSpPr>
            <p:cNvPr id="19" name="Group 67"/>
            <p:cNvGrpSpPr/>
            <p:nvPr/>
          </p:nvGrpSpPr>
          <p:grpSpPr>
            <a:xfrm>
              <a:off x="6172200" y="4864947"/>
              <a:ext cx="1411457" cy="525444"/>
              <a:chOff x="3018188" y="1865248"/>
              <a:chExt cx="1087998" cy="405467"/>
            </a:xfrm>
          </p:grpSpPr>
          <p:pic>
            <p:nvPicPr>
              <p:cNvPr id="285" name="Picture 284"/>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018188" y="1865248"/>
                <a:ext cx="1087998" cy="380999"/>
              </a:xfrm>
              <a:prstGeom prst="rect">
                <a:avLst/>
              </a:prstGeom>
            </p:spPr>
          </p:pic>
          <p:sp>
            <p:nvSpPr>
              <p:cNvPr id="286" name="Rectangle 285"/>
              <p:cNvSpPr/>
              <p:nvPr/>
            </p:nvSpPr>
            <p:spPr bwMode="auto">
              <a:xfrm>
                <a:off x="3276600" y="2109597"/>
                <a:ext cx="554980" cy="161118"/>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lvl="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a:pPr>
                <a:endParaRPr kumimoji="1" lang="en-US" sz="1600" b="0" i="0" u="none" strike="noStrike" kern="0" cap="none" spc="0" normalizeH="0" baseline="0" noProof="0" smtClean="0">
                  <a:ln>
                    <a:noFill/>
                  </a:ln>
                  <a:solidFill>
                    <a:srgbClr val="333333"/>
                  </a:solidFill>
                  <a:effectLst/>
                  <a:uLnTx/>
                  <a:uFillTx/>
                  <a:latin typeface="Arial" charset="0"/>
                  <a:ea typeface="ＭＳ Ｐゴシック" pitchFamily="50" charset="-128"/>
                </a:endParaRPr>
              </a:p>
            </p:txBody>
          </p:sp>
        </p:grpSp>
        <p:cxnSp>
          <p:nvCxnSpPr>
            <p:cNvPr id="282" name="Straight Connector 281"/>
            <p:cNvCxnSpPr/>
            <p:nvPr/>
          </p:nvCxnSpPr>
          <p:spPr>
            <a:xfrm>
              <a:off x="4191000" y="2924265"/>
              <a:ext cx="887627" cy="1266735"/>
            </a:xfrm>
            <a:prstGeom prst="line">
              <a:avLst/>
            </a:prstGeom>
            <a:noFill/>
            <a:ln w="19050" cap="flat" cmpd="sng" algn="ctr">
              <a:solidFill>
                <a:srgbClr val="4F81BD">
                  <a:shade val="95000"/>
                  <a:satMod val="105000"/>
                </a:srgbClr>
              </a:solidFill>
              <a:prstDash val="solid"/>
            </a:ln>
            <a:effectLst/>
          </p:spPr>
        </p:cxnSp>
        <p:pic>
          <p:nvPicPr>
            <p:cNvPr id="283" name="Picture 282"/>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975654" y="4127154"/>
              <a:ext cx="719977" cy="167209"/>
            </a:xfrm>
            <a:prstGeom prst="rect">
              <a:avLst/>
            </a:prstGeom>
          </p:spPr>
        </p:pic>
        <p:cxnSp>
          <p:nvCxnSpPr>
            <p:cNvPr id="284" name="Straight Connector 283"/>
            <p:cNvCxnSpPr/>
            <p:nvPr/>
          </p:nvCxnSpPr>
          <p:spPr>
            <a:xfrm flipV="1">
              <a:off x="4191000" y="2401702"/>
              <a:ext cx="887627" cy="2246498"/>
            </a:xfrm>
            <a:prstGeom prst="line">
              <a:avLst/>
            </a:prstGeom>
            <a:noFill/>
            <a:ln w="19050" cap="flat" cmpd="sng" algn="ctr">
              <a:solidFill>
                <a:srgbClr val="4F81BD">
                  <a:shade val="95000"/>
                  <a:satMod val="105000"/>
                </a:srgbClr>
              </a:solidFill>
              <a:prstDash val="solid"/>
            </a:ln>
            <a:effectLst/>
          </p:spPr>
        </p:cxnSp>
      </p:grpSp>
      <p:sp>
        <p:nvSpPr>
          <p:cNvPr id="2" name="5-Point Star 1"/>
          <p:cNvSpPr/>
          <p:nvPr/>
        </p:nvSpPr>
        <p:spPr bwMode="auto">
          <a:xfrm>
            <a:off x="152400" y="1972828"/>
            <a:ext cx="570418" cy="617972"/>
          </a:xfrm>
          <a:prstGeom prst="star5">
            <a:avLst/>
          </a:prstGeom>
          <a:solidFill>
            <a:schemeClr val="tx2">
              <a:lumMod val="60000"/>
              <a:lumOff val="40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11" name="5-Point Star 110"/>
          <p:cNvSpPr/>
          <p:nvPr/>
        </p:nvSpPr>
        <p:spPr bwMode="auto">
          <a:xfrm>
            <a:off x="8421182" y="1972828"/>
            <a:ext cx="570418" cy="617972"/>
          </a:xfrm>
          <a:prstGeom prst="star5">
            <a:avLst/>
          </a:prstGeom>
          <a:solidFill>
            <a:schemeClr val="tx2">
              <a:lumMod val="60000"/>
              <a:lumOff val="40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3" name="TextBox 2"/>
          <p:cNvSpPr txBox="1"/>
          <p:nvPr/>
        </p:nvSpPr>
        <p:spPr>
          <a:xfrm>
            <a:off x="4157439" y="5152072"/>
            <a:ext cx="4195275" cy="1477328"/>
          </a:xfrm>
          <a:prstGeom prst="rect">
            <a:avLst/>
          </a:prstGeom>
          <a:noFill/>
        </p:spPr>
        <p:txBody>
          <a:bodyPr wrap="square" numCol="2" rtlCol="0">
            <a:spAutoFit/>
          </a:bodyPr>
          <a:lstStyle/>
          <a:p>
            <a:pPr marL="285750" indent="-285750" algn="just">
              <a:buFont typeface="Arial" pitchFamily="34" charset="0"/>
              <a:buChar char="•"/>
            </a:pPr>
            <a:r>
              <a:rPr lang="en-US" dirty="0" smtClean="0"/>
              <a:t>Mainframe</a:t>
            </a:r>
          </a:p>
          <a:p>
            <a:pPr marL="285750" indent="-285750" algn="just">
              <a:buFont typeface="Arial" pitchFamily="34" charset="0"/>
              <a:buChar char="•"/>
            </a:pPr>
            <a:r>
              <a:rPr lang="en-US" dirty="0" smtClean="0"/>
              <a:t>UNIX</a:t>
            </a:r>
          </a:p>
          <a:p>
            <a:pPr marL="285750" indent="-285750" algn="just">
              <a:buFont typeface="Arial" pitchFamily="34" charset="0"/>
              <a:buChar char="•"/>
            </a:pPr>
            <a:r>
              <a:rPr lang="en-US" dirty="0" smtClean="0"/>
              <a:t>LINUX</a:t>
            </a:r>
          </a:p>
          <a:p>
            <a:pPr marL="285750" indent="-285750" algn="just">
              <a:buFont typeface="Arial" pitchFamily="34" charset="0"/>
              <a:buChar char="•"/>
            </a:pPr>
            <a:r>
              <a:rPr lang="en-US" dirty="0" err="1" smtClean="0"/>
              <a:t>iSeries</a:t>
            </a:r>
            <a:endParaRPr lang="en-US" dirty="0" smtClean="0"/>
          </a:p>
          <a:p>
            <a:pPr marL="285750" indent="-285750" algn="just">
              <a:buFont typeface="Arial" pitchFamily="34" charset="0"/>
              <a:buChar char="•"/>
            </a:pPr>
            <a:endParaRPr lang="en-US" dirty="0" smtClean="0"/>
          </a:p>
          <a:p>
            <a:pPr marL="285750" indent="-285750" algn="just">
              <a:buFont typeface="Arial" pitchFamily="34" charset="0"/>
              <a:buChar char="•"/>
            </a:pPr>
            <a:r>
              <a:rPr lang="en-US" dirty="0" smtClean="0"/>
              <a:t>Windows</a:t>
            </a:r>
          </a:p>
          <a:p>
            <a:pPr marL="285750" indent="-285750" algn="just">
              <a:buFont typeface="Arial" pitchFamily="34" charset="0"/>
              <a:buChar char="•"/>
            </a:pPr>
            <a:r>
              <a:rPr lang="en-US" dirty="0" smtClean="0"/>
              <a:t>Backup Exec</a:t>
            </a:r>
          </a:p>
          <a:p>
            <a:pPr marL="285750" indent="-285750" algn="just">
              <a:buFont typeface="Arial" pitchFamily="34" charset="0"/>
              <a:buChar char="•"/>
            </a:pPr>
            <a:r>
              <a:rPr lang="en-US" dirty="0" smtClean="0"/>
              <a:t>Net Backup</a:t>
            </a:r>
          </a:p>
          <a:p>
            <a:pPr marL="285750" indent="-285750" algn="just">
              <a:buFont typeface="Arial" pitchFamily="34" charset="0"/>
              <a:buChar char="•"/>
            </a:pPr>
            <a:r>
              <a:rPr lang="en-US" dirty="0" smtClean="0"/>
              <a:t>TSM</a:t>
            </a:r>
            <a:endParaRPr lang="en-US" dirty="0"/>
          </a:p>
        </p:txBody>
      </p:sp>
      <p:sp>
        <p:nvSpPr>
          <p:cNvPr id="4" name="TextBox 3"/>
          <p:cNvSpPr txBox="1"/>
          <p:nvPr/>
        </p:nvSpPr>
        <p:spPr>
          <a:xfrm>
            <a:off x="457200" y="5486400"/>
            <a:ext cx="3250685" cy="923330"/>
          </a:xfrm>
          <a:prstGeom prst="rect">
            <a:avLst/>
          </a:prstGeom>
          <a:noFill/>
        </p:spPr>
        <p:txBody>
          <a:bodyPr wrap="square" rtlCol="0">
            <a:spAutoFit/>
          </a:bodyPr>
          <a:lstStyle/>
          <a:p>
            <a:pPr algn="ctr"/>
            <a:r>
              <a:rPr lang="en-US" b="1" dirty="0">
                <a:solidFill>
                  <a:schemeClr val="bg1">
                    <a:lumMod val="95000"/>
                  </a:schemeClr>
                </a:solidFill>
              </a:rPr>
              <a:t>SecureAgent </a:t>
            </a:r>
            <a:endParaRPr lang="en-US" b="1" dirty="0" smtClean="0">
              <a:solidFill>
                <a:schemeClr val="bg1">
                  <a:lumMod val="95000"/>
                </a:schemeClr>
              </a:solidFill>
            </a:endParaRPr>
          </a:p>
          <a:p>
            <a:pPr algn="ctr"/>
            <a:r>
              <a:rPr lang="en-US" b="1" dirty="0" smtClean="0">
                <a:solidFill>
                  <a:schemeClr val="bg1">
                    <a:lumMod val="95000"/>
                  </a:schemeClr>
                </a:solidFill>
              </a:rPr>
              <a:t>Channel   Emulation</a:t>
            </a:r>
            <a:endParaRPr lang="en-US" b="1" dirty="0">
              <a:solidFill>
                <a:schemeClr val="bg1">
                  <a:lumMod val="95000"/>
                </a:schemeClr>
              </a:solidFill>
            </a:endParaRPr>
          </a:p>
          <a:p>
            <a:endParaRPr lang="en-US" b="1" dirty="0"/>
          </a:p>
        </p:txBody>
      </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417925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1000" fill="hold"/>
                                        <p:tgtEl>
                                          <p:spTgt spid="111"/>
                                        </p:tgtEl>
                                        <p:attrNameLst>
                                          <p:attrName>ppt_w</p:attrName>
                                        </p:attrNameLst>
                                      </p:cBhvr>
                                      <p:tavLst>
                                        <p:tav tm="0">
                                          <p:val>
                                            <p:fltVal val="0"/>
                                          </p:val>
                                        </p:tav>
                                        <p:tav tm="100000">
                                          <p:val>
                                            <p:strVal val="#ppt_w"/>
                                          </p:val>
                                        </p:tav>
                                      </p:tavLst>
                                    </p:anim>
                                    <p:anim calcmode="lin" valueType="num">
                                      <p:cBhvr>
                                        <p:cTn id="8" dur="1000" fill="hold"/>
                                        <p:tgtEl>
                                          <p:spTgt spid="111"/>
                                        </p:tgtEl>
                                        <p:attrNameLst>
                                          <p:attrName>ppt_h</p:attrName>
                                        </p:attrNameLst>
                                      </p:cBhvr>
                                      <p:tavLst>
                                        <p:tav tm="0">
                                          <p:val>
                                            <p:fltVal val="0"/>
                                          </p:val>
                                        </p:tav>
                                        <p:tav tm="100000">
                                          <p:val>
                                            <p:strVal val="#ppt_h"/>
                                          </p:val>
                                        </p:tav>
                                      </p:tavLst>
                                    </p:anim>
                                    <p:anim calcmode="lin" valueType="num">
                                      <p:cBhvr>
                                        <p:cTn id="9" dur="1000" fill="hold"/>
                                        <p:tgtEl>
                                          <p:spTgt spid="111"/>
                                        </p:tgtEl>
                                        <p:attrNameLst>
                                          <p:attrName>style.rotation</p:attrName>
                                        </p:attrNameLst>
                                      </p:cBhvr>
                                      <p:tavLst>
                                        <p:tav tm="0">
                                          <p:val>
                                            <p:fltVal val="90"/>
                                          </p:val>
                                        </p:tav>
                                        <p:tav tm="100000">
                                          <p:val>
                                            <p:fltVal val="0"/>
                                          </p:val>
                                        </p:tav>
                                      </p:tavLst>
                                    </p:anim>
                                    <p:animEffect transition="in" filter="fade">
                                      <p:cBhvr>
                                        <p:cTn id="10" dur="1000"/>
                                        <p:tgtEl>
                                          <p:spTgt spid="1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11" grpId="0" animBg="1"/>
      <p:bldP spid="3" grpId="0"/>
      <p:bldP spid="4"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14" name="Round Diagonal Corner Rectangle 13"/>
          <p:cNvSpPr/>
          <p:nvPr/>
        </p:nvSpPr>
        <p:spPr bwMode="auto">
          <a:xfrm>
            <a:off x="2910027" y="2819400"/>
            <a:ext cx="6081573" cy="3886200"/>
          </a:xfrm>
          <a:prstGeom prst="round2DiagRect">
            <a:avLst/>
          </a:prstGeom>
          <a:solidFill>
            <a:srgbClr val="0070C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3" name="Round Diagonal Corner Rectangle 12"/>
          <p:cNvSpPr/>
          <p:nvPr/>
        </p:nvSpPr>
        <p:spPr bwMode="auto">
          <a:xfrm>
            <a:off x="3048000" y="2933700"/>
            <a:ext cx="5791200" cy="3657600"/>
          </a:xfrm>
          <a:prstGeom prst="round2DiagRect">
            <a:avLst/>
          </a:prstGeom>
          <a:solidFill>
            <a:schemeClr val="tx2">
              <a:lumMod val="60000"/>
              <a:lumOff val="40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0" name="Round Diagonal Corner Rectangle 9"/>
          <p:cNvSpPr/>
          <p:nvPr/>
        </p:nvSpPr>
        <p:spPr bwMode="auto">
          <a:xfrm>
            <a:off x="3200400" y="3048000"/>
            <a:ext cx="5504849" cy="3429000"/>
          </a:xfrm>
          <a:prstGeom prst="round2DiagRect">
            <a:avLst/>
          </a:prstGeom>
          <a:solidFill>
            <a:schemeClr val="tx2">
              <a:lumMod val="20000"/>
              <a:lumOff val="80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2" name="TextBox 1"/>
          <p:cNvSpPr txBox="1"/>
          <p:nvPr/>
        </p:nvSpPr>
        <p:spPr>
          <a:xfrm>
            <a:off x="3429000" y="3505200"/>
            <a:ext cx="6019800" cy="2554545"/>
          </a:xfrm>
          <a:prstGeom prst="rect">
            <a:avLst/>
          </a:prstGeom>
          <a:noFill/>
        </p:spPr>
        <p:txBody>
          <a:bodyPr wrap="square" rtlCol="0">
            <a:spAutoFit/>
          </a:bodyPr>
          <a:lstStyle/>
          <a:p>
            <a:r>
              <a:rPr lang="en-US" sz="1600" b="1" dirty="0" smtClean="0"/>
              <a:t>It’s </a:t>
            </a:r>
            <a:r>
              <a:rPr lang="en-US" sz="1600" b="1" i="1" u="sng" dirty="0" smtClean="0">
                <a:effectLst>
                  <a:outerShdw blurRad="38100" dist="38100" dir="2700000" algn="tl">
                    <a:srgbClr val="000000">
                      <a:alpha val="43137"/>
                    </a:srgbClr>
                  </a:outerShdw>
                </a:effectLst>
              </a:rPr>
              <a:t>NOT</a:t>
            </a:r>
            <a:r>
              <a:rPr lang="en-US" sz="1600" b="1" dirty="0" smtClean="0"/>
              <a:t> </a:t>
            </a:r>
            <a:r>
              <a:rPr lang="en-US" sz="1600" b="1" dirty="0"/>
              <a:t>E</a:t>
            </a:r>
            <a:r>
              <a:rPr lang="en-US" sz="1600" b="1" dirty="0" smtClean="0"/>
              <a:t>nough </a:t>
            </a:r>
            <a:r>
              <a:rPr lang="en-US" sz="1600" b="1" dirty="0"/>
              <a:t>T</a:t>
            </a:r>
            <a:r>
              <a:rPr lang="en-US" sz="1600" b="1" dirty="0" smtClean="0"/>
              <a:t>o </a:t>
            </a:r>
            <a:r>
              <a:rPr lang="en-US" sz="1600" b="1" dirty="0"/>
              <a:t>O</a:t>
            </a:r>
            <a:r>
              <a:rPr lang="en-US" sz="1600" b="1" dirty="0" smtClean="0"/>
              <a:t>ffer Only Compression.</a:t>
            </a:r>
          </a:p>
          <a:p>
            <a:endParaRPr lang="en-US" sz="1600" b="1" dirty="0" smtClean="0"/>
          </a:p>
          <a:p>
            <a:r>
              <a:rPr lang="en-US" sz="1600" b="1" dirty="0" smtClean="0"/>
              <a:t>Large Companies </a:t>
            </a:r>
            <a:r>
              <a:rPr lang="en-US" sz="1600" b="1" dirty="0"/>
              <a:t>T</a:t>
            </a:r>
            <a:r>
              <a:rPr lang="en-US" sz="1600" b="1" dirty="0" smtClean="0"/>
              <a:t>oday Demand </a:t>
            </a:r>
            <a:r>
              <a:rPr lang="en-US" sz="1600" b="1" dirty="0"/>
              <a:t>E</a:t>
            </a:r>
            <a:r>
              <a:rPr lang="en-US" sz="1600" b="1" dirty="0" smtClean="0"/>
              <a:t>ncryption </a:t>
            </a:r>
          </a:p>
          <a:p>
            <a:r>
              <a:rPr lang="en-US" sz="1600" b="1" dirty="0"/>
              <a:t>A</a:t>
            </a:r>
            <a:r>
              <a:rPr lang="en-US" sz="1600" b="1" dirty="0" smtClean="0"/>
              <a:t>t </a:t>
            </a:r>
            <a:r>
              <a:rPr lang="en-US" sz="1600" b="1" dirty="0"/>
              <a:t>A</a:t>
            </a:r>
            <a:r>
              <a:rPr lang="en-US" sz="1600" b="1" dirty="0" smtClean="0"/>
              <a:t>ll Points, in motion and at rest.</a:t>
            </a:r>
          </a:p>
          <a:p>
            <a:endParaRPr lang="en-US" sz="1600" b="1" dirty="0" smtClean="0"/>
          </a:p>
          <a:p>
            <a:r>
              <a:rPr lang="en-US" sz="1600" b="1" dirty="0" smtClean="0"/>
              <a:t>More And </a:t>
            </a:r>
            <a:r>
              <a:rPr lang="en-US" sz="1600" b="1" dirty="0"/>
              <a:t>M</a:t>
            </a:r>
            <a:r>
              <a:rPr lang="en-US" sz="1600" b="1" dirty="0" smtClean="0"/>
              <a:t>ore </a:t>
            </a:r>
            <a:r>
              <a:rPr lang="en-US" sz="1600" b="1" dirty="0"/>
              <a:t>C</a:t>
            </a:r>
            <a:r>
              <a:rPr lang="en-US" sz="1600" b="1" dirty="0" smtClean="0"/>
              <a:t>ompanies </a:t>
            </a:r>
            <a:r>
              <a:rPr lang="en-US" sz="1600" b="1" dirty="0"/>
              <a:t>R</a:t>
            </a:r>
            <a:r>
              <a:rPr lang="en-US" sz="1600" b="1" dirty="0" smtClean="0"/>
              <a:t>equire </a:t>
            </a:r>
            <a:r>
              <a:rPr lang="en-US" sz="1600" b="1" dirty="0"/>
              <a:t>M</a:t>
            </a:r>
            <a:r>
              <a:rPr lang="en-US" sz="1600" b="1" dirty="0" smtClean="0"/>
              <a:t>ultiple </a:t>
            </a:r>
          </a:p>
          <a:p>
            <a:r>
              <a:rPr lang="en-US" sz="1600" b="1" dirty="0" smtClean="0"/>
              <a:t>Encryption Keys</a:t>
            </a:r>
            <a:r>
              <a:rPr lang="en-US" sz="1600" b="1" dirty="0"/>
              <a:t> </a:t>
            </a:r>
            <a:r>
              <a:rPr lang="en-US" sz="1600" b="1" dirty="0" smtClean="0"/>
              <a:t>To Protect </a:t>
            </a:r>
            <a:r>
              <a:rPr lang="en-US" sz="1600" b="1" dirty="0"/>
              <a:t>D</a:t>
            </a:r>
            <a:r>
              <a:rPr lang="en-US" sz="1600" b="1" dirty="0" smtClean="0"/>
              <a:t>ifferent Types </a:t>
            </a:r>
            <a:r>
              <a:rPr lang="en-US" sz="1600" b="1" dirty="0"/>
              <a:t>O</a:t>
            </a:r>
            <a:r>
              <a:rPr lang="en-US" sz="1600" b="1" dirty="0" smtClean="0"/>
              <a:t>f Data</a:t>
            </a:r>
          </a:p>
          <a:p>
            <a:endParaRPr lang="en-US" sz="1600" b="1" dirty="0" smtClean="0"/>
          </a:p>
          <a:p>
            <a:r>
              <a:rPr lang="en-US" sz="1600" b="1" dirty="0" smtClean="0"/>
              <a:t>Large US Banks Are Now Requesting </a:t>
            </a:r>
            <a:r>
              <a:rPr lang="en-US" sz="1600" b="1" dirty="0"/>
              <a:t>U</a:t>
            </a:r>
            <a:r>
              <a:rPr lang="en-US" sz="1600" b="1" dirty="0" smtClean="0"/>
              <a:t>nique </a:t>
            </a:r>
          </a:p>
          <a:p>
            <a:r>
              <a:rPr lang="en-US" sz="1600" b="1" dirty="0" smtClean="0"/>
              <a:t>Encryption Keys </a:t>
            </a:r>
            <a:r>
              <a:rPr lang="en-US" sz="1600" b="1" dirty="0"/>
              <a:t>F</a:t>
            </a:r>
            <a:r>
              <a:rPr lang="en-US" sz="1600" b="1" dirty="0" smtClean="0"/>
              <a:t>or </a:t>
            </a:r>
            <a:r>
              <a:rPr lang="en-US" sz="1600" b="1" i="1" dirty="0" smtClean="0"/>
              <a:t>Each and Every </a:t>
            </a:r>
            <a:r>
              <a:rPr lang="en-US" sz="1600" b="1" dirty="0" smtClean="0"/>
              <a:t>VOLSER</a:t>
            </a:r>
          </a:p>
        </p:txBody>
      </p:sp>
      <p:grpSp>
        <p:nvGrpSpPr>
          <p:cNvPr id="8" name="Group 7"/>
          <p:cNvGrpSpPr/>
          <p:nvPr/>
        </p:nvGrpSpPr>
        <p:grpSpPr>
          <a:xfrm>
            <a:off x="4267200" y="1295400"/>
            <a:ext cx="4876800" cy="1295400"/>
            <a:chOff x="2744449" y="883860"/>
            <a:chExt cx="4796853" cy="1352723"/>
          </a:xfrm>
          <a:solidFill>
            <a:schemeClr val="tx2">
              <a:lumMod val="60000"/>
              <a:lumOff val="40000"/>
            </a:schemeClr>
          </a:solidFill>
        </p:grpSpPr>
        <p:sp>
          <p:nvSpPr>
            <p:cNvPr id="5" name="Oval 4"/>
            <p:cNvSpPr/>
            <p:nvPr/>
          </p:nvSpPr>
          <p:spPr bwMode="auto">
            <a:xfrm>
              <a:off x="2744449" y="883860"/>
              <a:ext cx="4796853" cy="1352723"/>
            </a:xfrm>
            <a:prstGeom prst="ellipse">
              <a:avLst/>
            </a:prstGeom>
            <a:grp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r"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6" name="TextBox 5"/>
            <p:cNvSpPr txBox="1"/>
            <p:nvPr/>
          </p:nvSpPr>
          <p:spPr>
            <a:xfrm>
              <a:off x="3344055" y="1112460"/>
              <a:ext cx="3505200" cy="677108"/>
            </a:xfrm>
            <a:prstGeom prst="rect">
              <a:avLst/>
            </a:prstGeom>
            <a:grpFill/>
          </p:spPr>
          <p:txBody>
            <a:bodyPr wrap="square" rtlCol="0">
              <a:spAutoFit/>
            </a:bodyPr>
            <a:lstStyle/>
            <a:p>
              <a:pPr algn="ctr"/>
              <a:r>
                <a:rPr lang="en-US" sz="3800" b="1" i="1" u="sng" dirty="0" smtClean="0">
                  <a:solidFill>
                    <a:schemeClr val="bg1"/>
                  </a:solidFill>
                </a:rPr>
                <a:t>ENCRYPTION!</a:t>
              </a:r>
              <a:endParaRPr lang="en-US" sz="3800" b="1" i="1" u="sng" dirty="0">
                <a:solidFill>
                  <a:schemeClr val="bg1"/>
                </a:solidFill>
              </a:endParaRPr>
            </a:p>
          </p:txBody>
        </p:sp>
      </p:grpSp>
      <p:pic>
        <p:nvPicPr>
          <p:cNvPr id="7" name="Picture 6"/>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2743200"/>
            <a:ext cx="2792977" cy="3515226"/>
          </a:xfrm>
          <a:prstGeom prst="rect">
            <a:avLst/>
          </a:prstGeom>
        </p:spPr>
      </p:pic>
      <p:sp>
        <p:nvSpPr>
          <p:cNvPr id="9" name="TextBox 8"/>
          <p:cNvSpPr txBox="1"/>
          <p:nvPr/>
        </p:nvSpPr>
        <p:spPr>
          <a:xfrm>
            <a:off x="0" y="1600200"/>
            <a:ext cx="4267200" cy="1261884"/>
          </a:xfrm>
          <a:prstGeom prst="rect">
            <a:avLst/>
          </a:prstGeom>
          <a:noFill/>
        </p:spPr>
        <p:txBody>
          <a:bodyPr wrap="square" rtlCol="0">
            <a:spAutoFit/>
          </a:bodyPr>
          <a:lstStyle/>
          <a:p>
            <a:r>
              <a:rPr lang="en-US" sz="2000" b="1" u="sng" dirty="0" smtClean="0">
                <a:ln w="1270">
                  <a:noFill/>
                </a:ln>
                <a:effectLst>
                  <a:glow rad="12700">
                    <a:schemeClr val="tx1">
                      <a:alpha val="6000"/>
                    </a:schemeClr>
                  </a:glow>
                </a:effectLst>
              </a:rPr>
              <a:t>Does Your Company Allow Data To Be Stored Or Transferred Unencrypted</a:t>
            </a:r>
            <a:r>
              <a:rPr lang="en-US" sz="2000" b="1" u="sng" dirty="0">
                <a:ln w="1270">
                  <a:noFill/>
                </a:ln>
                <a:effectLst>
                  <a:glow rad="12700">
                    <a:schemeClr val="tx1">
                      <a:alpha val="6000"/>
                    </a:schemeClr>
                  </a:glow>
                </a:effectLst>
              </a:rPr>
              <a:t>???</a:t>
            </a:r>
          </a:p>
          <a:p>
            <a:endParaRPr lang="en-US" dirty="0"/>
          </a:p>
          <a:p>
            <a:endParaRPr lang="en-US" dirty="0"/>
          </a:p>
        </p:txBody>
      </p:sp>
      <p:sp>
        <p:nvSpPr>
          <p:cNvPr id="12" name="TextBox 11"/>
          <p:cNvSpPr txBox="1"/>
          <p:nvPr/>
        </p:nvSpPr>
        <p:spPr>
          <a:xfrm>
            <a:off x="-76200" y="36493"/>
            <a:ext cx="4598559" cy="822447"/>
          </a:xfrm>
          <a:prstGeom prst="rect">
            <a:avLst/>
          </a:prstGeom>
          <a:noFill/>
        </p:spPr>
        <p:txBody>
          <a:bodyPr wrap="none" rtlCol="0">
            <a:spAutoFit/>
          </a:bodyPr>
          <a:lstStyle/>
          <a:p>
            <a:pPr>
              <a:lnSpc>
                <a:spcPts val="2660"/>
              </a:lnSpc>
            </a:pPr>
            <a:r>
              <a:rPr lang="en-US" sz="2800" b="1" dirty="0" smtClean="0">
                <a:effectLst>
                  <a:outerShdw blurRad="38100" dist="38100" dir="2700000" algn="tl">
                    <a:srgbClr val="000000">
                      <a:alpha val="43137"/>
                    </a:srgbClr>
                  </a:outerShdw>
                </a:effectLst>
                <a:latin typeface="Calibri" pitchFamily="34" charset="0"/>
                <a:cs typeface="Calibri" pitchFamily="34" charset="0"/>
              </a:rPr>
              <a:t>Differentiators – FIPS Security </a:t>
            </a:r>
          </a:p>
          <a:p>
            <a:pPr>
              <a:lnSpc>
                <a:spcPts val="2660"/>
              </a:lnSpc>
            </a:pPr>
            <a:r>
              <a:rPr lang="en-US" sz="2800" b="1" dirty="0" smtClean="0">
                <a:effectLst>
                  <a:outerShdw blurRad="38100" dist="38100" dir="2700000" algn="tl">
                    <a:srgbClr val="000000">
                      <a:alpha val="43137"/>
                    </a:srgbClr>
                  </a:outerShdw>
                </a:effectLst>
                <a:latin typeface="Calibri" pitchFamily="34" charset="0"/>
                <a:cs typeface="Calibri" pitchFamily="34" charset="0"/>
              </a:rPr>
              <a:t>and Encryption!</a:t>
            </a:r>
            <a:endParaRPr lang="en-US" sz="2800" b="1" dirty="0">
              <a:effectLst>
                <a:outerShdw blurRad="38100" dist="38100" dir="2700000" algn="tl">
                  <a:srgbClr val="000000">
                    <a:alpha val="43137"/>
                  </a:srgbClr>
                </a:outerShdw>
              </a:effectLst>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0" grpId="0" animBg="1"/>
      <p:bldP spid="2" grpId="0"/>
      <p:bldP spid="9"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9" name="Right Arrow 8"/>
          <p:cNvSpPr/>
          <p:nvPr/>
        </p:nvSpPr>
        <p:spPr bwMode="auto">
          <a:xfrm>
            <a:off x="533400" y="4572000"/>
            <a:ext cx="4343400" cy="1371600"/>
          </a:xfrm>
          <a:prstGeom prst="rightArrow">
            <a:avLst/>
          </a:prstGeom>
          <a:solidFill>
            <a:srgbClr val="FFFFFF"/>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8" name="Rectangle 7"/>
          <p:cNvSpPr/>
          <p:nvPr/>
        </p:nvSpPr>
        <p:spPr bwMode="auto">
          <a:xfrm>
            <a:off x="457200" y="1371600"/>
            <a:ext cx="4495800" cy="1524000"/>
          </a:xfrm>
          <a:prstGeom prst="rect">
            <a:avLst/>
          </a:prstGeom>
          <a:solidFill>
            <a:schemeClr val="tx2"/>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2" name="TextBox 1"/>
          <p:cNvSpPr txBox="1"/>
          <p:nvPr/>
        </p:nvSpPr>
        <p:spPr>
          <a:xfrm>
            <a:off x="1066800" y="1792069"/>
            <a:ext cx="3276600" cy="646331"/>
          </a:xfrm>
          <a:prstGeom prst="rect">
            <a:avLst/>
          </a:prstGeom>
          <a:noFill/>
        </p:spPr>
        <p:txBody>
          <a:bodyPr wrap="square" rtlCol="0">
            <a:spAutoFit/>
          </a:bodyPr>
          <a:lstStyle/>
          <a:p>
            <a:pPr algn="ctr"/>
            <a:r>
              <a:rPr lang="en-US" sz="3600" b="1" dirty="0" smtClean="0">
                <a:solidFill>
                  <a:schemeClr val="bg1">
                    <a:lumMod val="95000"/>
                  </a:schemeClr>
                </a:solidFill>
                <a:effectLst>
                  <a:outerShdw blurRad="38100" dist="38100" dir="2700000" algn="tl">
                    <a:srgbClr val="000000">
                      <a:alpha val="43137"/>
                    </a:srgbClr>
                  </a:outerShdw>
                </a:effectLst>
              </a:rPr>
              <a:t>Redundancy</a:t>
            </a:r>
            <a:endParaRPr lang="en-US" sz="3600" b="1" dirty="0">
              <a:solidFill>
                <a:schemeClr val="bg1">
                  <a:lumMod val="95000"/>
                </a:schemeClr>
              </a:solidFill>
              <a:effectLst>
                <a:outerShdw blurRad="38100" dist="38100" dir="2700000" algn="tl">
                  <a:srgbClr val="000000">
                    <a:alpha val="43137"/>
                  </a:srgbClr>
                </a:outerShdw>
              </a:effectLst>
            </a:endParaRPr>
          </a:p>
        </p:txBody>
      </p:sp>
      <p:sp>
        <p:nvSpPr>
          <p:cNvPr id="4" name="TextBox 3"/>
          <p:cNvSpPr txBox="1"/>
          <p:nvPr/>
        </p:nvSpPr>
        <p:spPr>
          <a:xfrm>
            <a:off x="609600" y="3032879"/>
            <a:ext cx="8686800" cy="3693319"/>
          </a:xfrm>
          <a:prstGeom prst="rect">
            <a:avLst/>
          </a:prstGeom>
          <a:noFill/>
        </p:spPr>
        <p:txBody>
          <a:bodyPr wrap="square" rtlCol="0">
            <a:spAutoFit/>
          </a:bodyPr>
          <a:lstStyle/>
          <a:p>
            <a:r>
              <a:rPr lang="en-US" b="1" dirty="0" smtClean="0"/>
              <a:t>Unplug Any component with no production</a:t>
            </a:r>
          </a:p>
          <a:p>
            <a:r>
              <a:rPr lang="en-US" b="1" dirty="0" smtClean="0"/>
              <a:t>impact</a:t>
            </a:r>
          </a:p>
          <a:p>
            <a:endParaRPr lang="en-US" b="1" dirty="0"/>
          </a:p>
          <a:p>
            <a:endParaRPr lang="en-US" b="1" dirty="0" smtClean="0"/>
          </a:p>
          <a:p>
            <a:r>
              <a:rPr lang="en-US" b="1" dirty="0" smtClean="0"/>
              <a:t>Problems in One Area of Functionality </a:t>
            </a:r>
            <a:r>
              <a:rPr lang="en-US" b="1" u="sng" dirty="0" smtClean="0">
                <a:solidFill>
                  <a:schemeClr val="accent1"/>
                </a:solidFill>
              </a:rPr>
              <a:t>WILL NOT </a:t>
            </a:r>
            <a:r>
              <a:rPr lang="en-US" b="1" dirty="0" smtClean="0">
                <a:solidFill>
                  <a:schemeClr val="accent1"/>
                </a:solidFill>
              </a:rPr>
              <a:t> </a:t>
            </a:r>
            <a:r>
              <a:rPr lang="en-US" b="1" dirty="0" smtClean="0"/>
              <a:t>Affect Other Units</a:t>
            </a:r>
          </a:p>
          <a:p>
            <a:endParaRPr lang="en-US" b="1" dirty="0" smtClean="0"/>
          </a:p>
          <a:p>
            <a:endParaRPr lang="en-US" b="1" dirty="0"/>
          </a:p>
          <a:p>
            <a:endParaRPr lang="en-US" b="1" dirty="0" smtClean="0"/>
          </a:p>
          <a:p>
            <a:endParaRPr lang="en-US" b="1" dirty="0" smtClean="0"/>
          </a:p>
          <a:p>
            <a:endParaRPr lang="en-US" b="1" dirty="0" smtClean="0"/>
          </a:p>
          <a:p>
            <a:endParaRPr lang="en-US" b="1" dirty="0" smtClean="0"/>
          </a:p>
          <a:p>
            <a:r>
              <a:rPr lang="en-US" b="1" dirty="0" smtClean="0"/>
              <a:t>Upgrade and Scale with no downtime</a:t>
            </a:r>
          </a:p>
          <a:p>
            <a:endParaRPr lang="en-US" dirty="0"/>
          </a:p>
        </p:txBody>
      </p:sp>
      <p:pic>
        <p:nvPicPr>
          <p:cNvPr id="6" name="Picture 5"/>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5486400" y="4648200"/>
            <a:ext cx="3124200" cy="1514475"/>
          </a:xfrm>
          <a:prstGeom prst="rect">
            <a:avLst/>
          </a:prstGeom>
        </p:spPr>
      </p:pic>
      <p:sp>
        <p:nvSpPr>
          <p:cNvPr id="10" name="TextBox 9"/>
          <p:cNvSpPr txBox="1"/>
          <p:nvPr/>
        </p:nvSpPr>
        <p:spPr>
          <a:xfrm>
            <a:off x="609600" y="5068669"/>
            <a:ext cx="4038600" cy="646331"/>
          </a:xfrm>
          <a:prstGeom prst="rect">
            <a:avLst/>
          </a:prstGeom>
          <a:noFill/>
        </p:spPr>
        <p:txBody>
          <a:bodyPr wrap="square" rtlCol="0">
            <a:spAutoFit/>
          </a:bodyPr>
          <a:lstStyle/>
          <a:p>
            <a:r>
              <a:rPr lang="en-US" b="1" dirty="0" smtClean="0"/>
              <a:t>Reduction of Production </a:t>
            </a:r>
            <a:r>
              <a:rPr lang="en-US" b="1" dirty="0"/>
              <a:t>Downtime</a:t>
            </a:r>
          </a:p>
          <a:p>
            <a:endParaRPr lang="en-US" dirty="0"/>
          </a:p>
        </p:txBody>
      </p:sp>
      <p:sp>
        <p:nvSpPr>
          <p:cNvPr id="11" name="TextBox 10"/>
          <p:cNvSpPr txBox="1"/>
          <p:nvPr/>
        </p:nvSpPr>
        <p:spPr>
          <a:xfrm>
            <a:off x="0" y="304800"/>
            <a:ext cx="7848600" cy="1015663"/>
          </a:xfrm>
          <a:prstGeom prst="rect">
            <a:avLst/>
          </a:prstGeom>
          <a:noFill/>
        </p:spPr>
        <p:txBody>
          <a:bodyPr wrap="square" rtlCol="0">
            <a:spAutoFit/>
          </a:bodyPr>
          <a:lstStyle/>
          <a:p>
            <a:r>
              <a:rPr lang="en-US" sz="2300" b="1" dirty="0" smtClean="0">
                <a:effectLst>
                  <a:outerShdw blurRad="38100" dist="38100" dir="2700000" algn="tl">
                    <a:srgbClr val="000000">
                      <a:alpha val="43137"/>
                    </a:srgbClr>
                  </a:outerShdw>
                </a:effectLst>
              </a:rPr>
              <a:t>Differentiators – Total Distribution of Functionality</a:t>
            </a:r>
          </a:p>
          <a:p>
            <a:endParaRPr lang="en-US" sz="3600" b="1" dirty="0">
              <a:effectLst>
                <a:outerShdw blurRad="38100" dist="38100" dir="2700000" algn="tl">
                  <a:srgbClr val="000000">
                    <a:alpha val="43137"/>
                  </a:srgbClr>
                </a:outerShdw>
              </a:effectLst>
            </a:endParaRPr>
          </a:p>
        </p:txBody>
      </p:sp>
      <p:sp>
        <p:nvSpPr>
          <p:cNvPr id="13" name="Bent-Up Arrow 12"/>
          <p:cNvSpPr/>
          <p:nvPr/>
        </p:nvSpPr>
        <p:spPr>
          <a:xfrm flipH="1" flipV="1">
            <a:off x="5638800" y="1323201"/>
            <a:ext cx="1371600" cy="596920"/>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Up Arrow 14"/>
          <p:cNvSpPr/>
          <p:nvPr/>
        </p:nvSpPr>
        <p:spPr>
          <a:xfrm flipV="1">
            <a:off x="6963032" y="1323201"/>
            <a:ext cx="1219200" cy="596920"/>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5410200" y="1981200"/>
            <a:ext cx="1447800" cy="1841480"/>
          </a:xfrm>
          <a:prstGeom prst="rect">
            <a:avLst/>
          </a:prstGeom>
        </p:spPr>
      </p:pic>
      <p:pic>
        <p:nvPicPr>
          <p:cNvPr id="19" name="Picture 18"/>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315200" y="1905000"/>
            <a:ext cx="1447800" cy="1841480"/>
          </a:xfrm>
          <a:prstGeom prst="rect">
            <a:avLst/>
          </a:prstGeom>
        </p:spPr>
      </p:pic>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38284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 name="Picture 51"/>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pic>
        <p:nvPicPr>
          <p:cNvPr id="2" name="Picture 1"/>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1265797" y="2388098"/>
            <a:ext cx="838199" cy="1590678"/>
          </a:xfrm>
          <a:prstGeom prst="rect">
            <a:avLst/>
          </a:prstGeom>
        </p:spPr>
      </p:pic>
      <p:pic>
        <p:nvPicPr>
          <p:cNvPr id="3" name="Picture 2"/>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3819523" y="2328863"/>
            <a:ext cx="757409" cy="1649913"/>
          </a:xfrm>
          <a:prstGeom prst="rect">
            <a:avLst/>
          </a:prstGeom>
        </p:spPr>
      </p:pic>
      <p:pic>
        <p:nvPicPr>
          <p:cNvPr id="4" name="Picture 3"/>
          <p:cNvPicPr>
            <a:picLocks noChangeAspect="1"/>
          </p:cNvPicPr>
          <p:nvPr/>
        </p:nvPicPr>
        <p:blipFill>
          <a:blip r:embed="rId5"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5876925" y="2252663"/>
            <a:ext cx="1743075" cy="1743075"/>
          </a:xfrm>
          <a:prstGeom prst="rect">
            <a:avLst/>
          </a:prstGeom>
        </p:spPr>
      </p:pic>
      <p:cxnSp>
        <p:nvCxnSpPr>
          <p:cNvPr id="5" name="Straight Connector 4"/>
          <p:cNvCxnSpPr/>
          <p:nvPr/>
        </p:nvCxnSpPr>
        <p:spPr bwMode="auto">
          <a:xfrm flipH="1" flipV="1">
            <a:off x="4505325" y="3124200"/>
            <a:ext cx="1447800" cy="2"/>
          </a:xfrm>
          <a:prstGeom prst="line">
            <a:avLst/>
          </a:prstGeom>
          <a:solidFill>
            <a:srgbClr val="FFFFFF"/>
          </a:solidFill>
          <a:ln w="28575" cap="flat" cmpd="sng" algn="ctr">
            <a:solidFill>
              <a:srgbClr val="0070C0"/>
            </a:solidFill>
            <a:prstDash val="solid"/>
            <a:round/>
            <a:headEnd type="none" w="med" len="med"/>
            <a:tailEnd type="none" w="med" len="med"/>
          </a:ln>
          <a:effectLst/>
        </p:spPr>
      </p:cxnSp>
      <p:cxnSp>
        <p:nvCxnSpPr>
          <p:cNvPr id="6" name="Straight Connector 5"/>
          <p:cNvCxnSpPr/>
          <p:nvPr/>
        </p:nvCxnSpPr>
        <p:spPr bwMode="auto">
          <a:xfrm flipH="1">
            <a:off x="2057400" y="3121755"/>
            <a:ext cx="1825486" cy="2445"/>
          </a:xfrm>
          <a:prstGeom prst="line">
            <a:avLst/>
          </a:prstGeom>
          <a:solidFill>
            <a:srgbClr val="FFFFFF"/>
          </a:solidFill>
          <a:ln w="28575" cap="flat" cmpd="sng" algn="ctr">
            <a:solidFill>
              <a:srgbClr val="0070C0"/>
            </a:solidFill>
            <a:prstDash val="solid"/>
            <a:round/>
            <a:headEnd type="none" w="med" len="med"/>
            <a:tailEnd type="none" w="med" len="med"/>
          </a:ln>
          <a:effectLst/>
        </p:spPr>
      </p:cxnSp>
      <p:sp>
        <p:nvSpPr>
          <p:cNvPr id="7" name="TextBox 6"/>
          <p:cNvSpPr txBox="1"/>
          <p:nvPr/>
        </p:nvSpPr>
        <p:spPr>
          <a:xfrm>
            <a:off x="152400" y="1066800"/>
            <a:ext cx="883920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solidFill>
                    <a:srgbClr val="000000"/>
                  </a:solidFill>
                </a:ln>
                <a:solidFill>
                  <a:srgbClr val="1F497D">
                    <a:lumMod val="60000"/>
                    <a:lumOff val="40000"/>
                  </a:srgbClr>
                </a:solidFill>
                <a:effectLst/>
                <a:uLnTx/>
                <a:uFillTx/>
              </a:rPr>
              <a:t>Current Environment</a:t>
            </a:r>
          </a:p>
        </p:txBody>
      </p:sp>
      <p:sp>
        <p:nvSpPr>
          <p:cNvPr id="8" name="TextBox 7"/>
          <p:cNvSpPr txBox="1"/>
          <p:nvPr/>
        </p:nvSpPr>
        <p:spPr>
          <a:xfrm>
            <a:off x="3578087" y="2057400"/>
            <a:ext cx="183211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VTL </a:t>
            </a:r>
            <a:r>
              <a:rPr kumimoji="0" lang="en-US" sz="1200" b="0" i="0" u="none" strike="noStrike" kern="0" cap="none" spc="0" normalizeH="0" baseline="0" noProof="0" dirty="0" smtClean="0">
                <a:ln>
                  <a:noFill/>
                </a:ln>
                <a:solidFill>
                  <a:prstClr val="black"/>
                </a:solidFill>
                <a:effectLst/>
                <a:uLnTx/>
                <a:uFillTx/>
              </a:rPr>
              <a:t>Library-ID </a:t>
            </a:r>
            <a:r>
              <a:rPr kumimoji="0" lang="en-US" sz="1200" b="0" i="0" u="none" strike="noStrike" kern="0" cap="none" spc="0" normalizeH="0" baseline="0" noProof="0" dirty="0">
                <a:ln>
                  <a:noFill/>
                </a:ln>
                <a:solidFill>
                  <a:prstClr val="black"/>
                </a:solidFill>
                <a:effectLst/>
                <a:uLnTx/>
                <a:uFillTx/>
              </a:rPr>
              <a:t>= 12345</a:t>
            </a:r>
          </a:p>
        </p:txBody>
      </p:sp>
      <p:sp>
        <p:nvSpPr>
          <p:cNvPr id="9" name="TextBox 8"/>
          <p:cNvSpPr txBox="1"/>
          <p:nvPr/>
        </p:nvSpPr>
        <p:spPr>
          <a:xfrm>
            <a:off x="4419599" y="3392269"/>
            <a:ext cx="824041"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 </a:t>
            </a:r>
            <a:r>
              <a:rPr kumimoji="0" lang="en-US" sz="1200" b="0" i="0" u="none" strike="noStrike" kern="0" cap="none" spc="0" normalizeH="0" baseline="0" noProof="0" dirty="0" err="1" smtClean="0">
                <a:ln>
                  <a:noFill/>
                </a:ln>
                <a:solidFill>
                  <a:prstClr val="black"/>
                </a:solidFill>
                <a:effectLst/>
                <a:uLnTx/>
                <a:uFillTx/>
              </a:rPr>
              <a:t>Bxx</a:t>
            </a:r>
            <a:endParaRPr kumimoji="0" lang="en-US"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TS </a:t>
            </a:r>
            <a:r>
              <a:rPr kumimoji="0" lang="en-US" sz="1200" b="0" i="0" u="none" strike="noStrike" kern="0" cap="none" spc="0" normalizeH="0" baseline="0" noProof="0" dirty="0" smtClean="0">
                <a:ln>
                  <a:noFill/>
                </a:ln>
                <a:solidFill>
                  <a:prstClr val="black"/>
                </a:solidFill>
                <a:effectLst/>
                <a:uLnTx/>
                <a:uFillTx/>
              </a:rPr>
              <a:t>77xx</a:t>
            </a:r>
            <a:endParaRPr kumimoji="0" lang="en-US" sz="1200" b="0" i="0" u="none" strike="noStrike" kern="0" cap="none" spc="0" normalizeH="0" baseline="0" noProof="0" dirty="0">
              <a:ln>
                <a:noFill/>
              </a:ln>
              <a:solidFill>
                <a:prstClr val="black"/>
              </a:solidFill>
              <a:effectLst/>
              <a:uLnTx/>
              <a:uFillTx/>
            </a:endParaRPr>
          </a:p>
        </p:txBody>
      </p:sp>
      <p:sp>
        <p:nvSpPr>
          <p:cNvPr id="10" name="TextBox 9"/>
          <p:cNvSpPr txBox="1"/>
          <p:nvPr/>
        </p:nvSpPr>
        <p:spPr>
          <a:xfrm>
            <a:off x="7490253" y="3276600"/>
            <a:ext cx="58694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rPr>
              <a:t>34xx</a:t>
            </a:r>
            <a:endParaRPr kumimoji="0" lang="en-US"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rPr>
              <a:t>35xx</a:t>
            </a:r>
            <a:endParaRPr kumimoji="0" lang="en-US" sz="1200" b="0" i="0" u="none" strike="noStrike" kern="0" cap="none" spc="0" normalizeH="0" baseline="0" noProof="0" dirty="0">
              <a:ln>
                <a:noFill/>
              </a:ln>
              <a:solidFill>
                <a:prstClr val="black"/>
              </a:solidFill>
              <a:effectLst/>
              <a:uLnTx/>
              <a:uFillTx/>
            </a:endParaRPr>
          </a:p>
        </p:txBody>
      </p:sp>
      <p:sp>
        <p:nvSpPr>
          <p:cNvPr id="11" name="TextBox 10"/>
          <p:cNvSpPr txBox="1"/>
          <p:nvPr/>
        </p:nvSpPr>
        <p:spPr>
          <a:xfrm>
            <a:off x="152400" y="1066800"/>
            <a:ext cx="883920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solidFill>
                    <a:srgbClr val="000000"/>
                  </a:solidFill>
                </a:ln>
                <a:solidFill>
                  <a:srgbClr val="1F497D">
                    <a:lumMod val="60000"/>
                    <a:lumOff val="40000"/>
                  </a:srgbClr>
                </a:solidFill>
                <a:effectLst/>
                <a:uLnTx/>
                <a:uFillTx/>
              </a:rPr>
              <a:t>Migration Environment</a:t>
            </a:r>
          </a:p>
        </p:txBody>
      </p:sp>
      <p:sp>
        <p:nvSpPr>
          <p:cNvPr id="12" name="TextBox 11"/>
          <p:cNvSpPr txBox="1"/>
          <p:nvPr/>
        </p:nvSpPr>
        <p:spPr>
          <a:xfrm>
            <a:off x="-76200" y="115669"/>
            <a:ext cx="7696200" cy="741656"/>
          </a:xfrm>
          <a:prstGeom prst="rect">
            <a:avLst/>
          </a:prstGeom>
          <a:noFill/>
        </p:spPr>
        <p:txBody>
          <a:bodyPr wrap="square" rtlCol="0">
            <a:spAutoFit/>
          </a:bodyPr>
          <a:lstStyle/>
          <a:p>
            <a:pPr>
              <a:lnSpc>
                <a:spcPts val="2380"/>
              </a:lnSpc>
            </a:pPr>
            <a:r>
              <a:rPr lang="en-US" sz="2400" b="1" dirty="0" smtClean="0">
                <a:effectLst>
                  <a:outerShdw blurRad="38100" dist="38100" dir="2700000" algn="tl">
                    <a:srgbClr val="000000">
                      <a:alpha val="43137"/>
                    </a:srgbClr>
                  </a:outerShdw>
                </a:effectLst>
                <a:latin typeface="Calibri"/>
              </a:rPr>
              <a:t>Differentiators – Supports Mainframe </a:t>
            </a:r>
          </a:p>
          <a:p>
            <a:pPr>
              <a:lnSpc>
                <a:spcPts val="2380"/>
              </a:lnSpc>
            </a:pPr>
            <a:r>
              <a:rPr lang="en-US" sz="2400" b="1" dirty="0" smtClean="0">
                <a:effectLst>
                  <a:outerShdw blurRad="38100" dist="38100" dir="2700000" algn="tl">
                    <a:srgbClr val="000000">
                      <a:alpha val="43137"/>
                    </a:srgbClr>
                  </a:outerShdw>
                </a:effectLst>
                <a:latin typeface="Calibri"/>
              </a:rPr>
              <a:t>&amp; Open System Tape</a:t>
            </a:r>
          </a:p>
        </p:txBody>
      </p:sp>
      <p:sp>
        <p:nvSpPr>
          <p:cNvPr id="13" name="TextBox 12"/>
          <p:cNvSpPr txBox="1"/>
          <p:nvPr/>
        </p:nvSpPr>
        <p:spPr>
          <a:xfrm>
            <a:off x="2057400" y="2819400"/>
            <a:ext cx="605167"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FICON</a:t>
            </a:r>
          </a:p>
        </p:txBody>
      </p:sp>
      <p:sp>
        <p:nvSpPr>
          <p:cNvPr id="14" name="TextBox 13"/>
          <p:cNvSpPr txBox="1"/>
          <p:nvPr/>
        </p:nvSpPr>
        <p:spPr>
          <a:xfrm>
            <a:off x="5105400" y="2819400"/>
            <a:ext cx="8382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FC/SCSI</a:t>
            </a:r>
            <a:endParaRPr kumimoji="0" lang="en-US" sz="1000" b="0" i="0" u="none" strike="noStrike" kern="0" cap="none" spc="0" normalizeH="0" baseline="0" noProof="0" dirty="0">
              <a:ln>
                <a:noFill/>
              </a:ln>
              <a:solidFill>
                <a:sysClr val="windowText" lastClr="000000"/>
              </a:solidFill>
              <a:effectLst/>
              <a:uLnTx/>
              <a:uFillTx/>
            </a:endParaRPr>
          </a:p>
        </p:txBody>
      </p:sp>
      <p:grpSp>
        <p:nvGrpSpPr>
          <p:cNvPr id="15" name="Group 14"/>
          <p:cNvGrpSpPr/>
          <p:nvPr/>
        </p:nvGrpSpPr>
        <p:grpSpPr>
          <a:xfrm>
            <a:off x="1265798" y="2819400"/>
            <a:ext cx="4701743" cy="3200400"/>
            <a:chOff x="1265798" y="3124200"/>
            <a:chExt cx="4701743" cy="3200400"/>
          </a:xfrm>
        </p:grpSpPr>
        <p:grpSp>
          <p:nvGrpSpPr>
            <p:cNvPr id="16" name="Group 15"/>
            <p:cNvGrpSpPr/>
            <p:nvPr/>
          </p:nvGrpSpPr>
          <p:grpSpPr>
            <a:xfrm>
              <a:off x="1265798" y="3124200"/>
              <a:ext cx="4701743" cy="3200400"/>
              <a:chOff x="1265798" y="3429000"/>
              <a:chExt cx="4701743" cy="3200400"/>
            </a:xfrm>
          </p:grpSpPr>
          <p:pic>
            <p:nvPicPr>
              <p:cNvPr id="18" name="Picture 17"/>
              <p:cNvPicPr>
                <a:picLocks noChangeAspect="1"/>
              </p:cNvPicPr>
              <p:nvPr/>
            </p:nvPicPr>
            <p:blipFill>
              <a:blip r:embed="rId6"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2685611" y="5657411"/>
                <a:ext cx="971989" cy="971989"/>
              </a:xfrm>
              <a:prstGeom prst="rect">
                <a:avLst/>
              </a:prstGeom>
            </p:spPr>
          </p:pic>
          <p:grpSp>
            <p:nvGrpSpPr>
              <p:cNvPr id="19" name="Group 18"/>
              <p:cNvGrpSpPr/>
              <p:nvPr/>
            </p:nvGrpSpPr>
            <p:grpSpPr>
              <a:xfrm>
                <a:off x="1265798" y="3733800"/>
                <a:ext cx="2315602" cy="2590800"/>
                <a:chOff x="1265798" y="3276600"/>
                <a:chExt cx="2315602" cy="2590800"/>
              </a:xfrm>
            </p:grpSpPr>
            <p:cxnSp>
              <p:nvCxnSpPr>
                <p:cNvPr id="44" name="Straight Connector 43"/>
                <p:cNvCxnSpPr/>
                <p:nvPr/>
              </p:nvCxnSpPr>
              <p:spPr bwMode="auto">
                <a:xfrm flipV="1">
                  <a:off x="2499542" y="3276600"/>
                  <a:ext cx="15058" cy="1625444"/>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nvGrpSpPr>
                <p:cNvPr id="20" name="Group 44"/>
                <p:cNvGrpSpPr/>
                <p:nvPr/>
              </p:nvGrpSpPr>
              <p:grpSpPr>
                <a:xfrm>
                  <a:off x="1265798" y="4800602"/>
                  <a:ext cx="2315602" cy="1066798"/>
                  <a:chOff x="1265800" y="5791202"/>
                  <a:chExt cx="2315602" cy="1066798"/>
                </a:xfrm>
              </p:grpSpPr>
              <p:cxnSp>
                <p:nvCxnSpPr>
                  <p:cNvPr id="46" name="Straight Connector 45"/>
                  <p:cNvCxnSpPr/>
                  <p:nvPr/>
                </p:nvCxnSpPr>
                <p:spPr bwMode="auto">
                  <a:xfrm flipH="1">
                    <a:off x="2971800" y="5876925"/>
                    <a:ext cx="609602" cy="0"/>
                  </a:xfrm>
                  <a:prstGeom prst="line">
                    <a:avLst/>
                  </a:prstGeom>
                  <a:solidFill>
                    <a:srgbClr val="FFFFFF"/>
                  </a:solidFill>
                  <a:ln w="28575" cap="flat" cmpd="sng" algn="ctr">
                    <a:solidFill>
                      <a:srgbClr val="0070C0"/>
                    </a:solidFill>
                    <a:prstDash val="solid"/>
                    <a:round/>
                    <a:headEnd type="none" w="med" len="med"/>
                    <a:tailEnd type="none" w="med" len="med"/>
                  </a:ln>
                  <a:effectLst/>
                </p:spPr>
              </p:cxnSp>
              <p:sp>
                <p:nvSpPr>
                  <p:cNvPr id="47" name="TextBox 46"/>
                  <p:cNvSpPr txBox="1"/>
                  <p:nvPr/>
                </p:nvSpPr>
                <p:spPr>
                  <a:xfrm>
                    <a:off x="1265800" y="6211669"/>
                    <a:ext cx="1189216"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srgbClr val="000000"/>
                        </a:solidFill>
                        <a:effectLst/>
                        <a:uLnTx/>
                        <a:uFillTx/>
                      </a:rPr>
                      <a:t>SecureAgent</a:t>
                    </a:r>
                    <a:r>
                      <a:rPr kumimoji="0" lang="en-US" sz="1200" b="1" i="0" u="none" strike="noStrike" kern="0" cap="none" spc="0" normalizeH="0" baseline="0" noProof="0" dirty="0">
                        <a:ln>
                          <a:noFill/>
                        </a:ln>
                        <a:solidFill>
                          <a:srgbClr val="000000"/>
                        </a:solidFill>
                        <a:effectLst/>
                        <a:uLnTx/>
                        <a:uFillTx/>
                      </a:rPr>
                      <a:t> Storage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rPr>
                      <a:t>Interface</a:t>
                    </a:r>
                  </a:p>
                </p:txBody>
              </p:sp>
              <p:grpSp>
                <p:nvGrpSpPr>
                  <p:cNvPr id="21" name="Group 47"/>
                  <p:cNvGrpSpPr/>
                  <p:nvPr/>
                </p:nvGrpSpPr>
                <p:grpSpPr>
                  <a:xfrm>
                    <a:off x="1742304" y="5791202"/>
                    <a:ext cx="1295400" cy="457199"/>
                    <a:chOff x="609600" y="4823707"/>
                    <a:chExt cx="1752600" cy="815094"/>
                  </a:xfrm>
                </p:grpSpPr>
                <p:pic>
                  <p:nvPicPr>
                    <p:cNvPr id="50" name="Picture 49"/>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609600" y="4823707"/>
                      <a:ext cx="1752600" cy="733173"/>
                    </a:xfrm>
                    <a:prstGeom prst="rect">
                      <a:avLst/>
                    </a:prstGeom>
                  </p:spPr>
                </p:pic>
                <p:sp>
                  <p:nvSpPr>
                    <p:cNvPr id="51" name="Rectangle 50"/>
                    <p:cNvSpPr/>
                    <p:nvPr/>
                  </p:nvSpPr>
                  <p:spPr>
                    <a:xfrm>
                      <a:off x="914400" y="5170499"/>
                      <a:ext cx="1295401" cy="46830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49" name="Straight Connector 48"/>
                  <p:cNvCxnSpPr/>
                  <p:nvPr/>
                </p:nvCxnSpPr>
                <p:spPr bwMode="auto">
                  <a:xfrm flipV="1">
                    <a:off x="2924396" y="5964662"/>
                    <a:ext cx="665" cy="570172"/>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grpSp>
          <p:grpSp>
            <p:nvGrpSpPr>
              <p:cNvPr id="22" name="Group 19"/>
              <p:cNvGrpSpPr/>
              <p:nvPr/>
            </p:nvGrpSpPr>
            <p:grpSpPr>
              <a:xfrm>
                <a:off x="3429000" y="3722062"/>
                <a:ext cx="1447800" cy="2602538"/>
                <a:chOff x="3505200" y="3264862"/>
                <a:chExt cx="1447800" cy="2602538"/>
              </a:xfrm>
            </p:grpSpPr>
            <p:grpSp>
              <p:nvGrpSpPr>
                <p:cNvPr id="24" name="Group 35"/>
                <p:cNvGrpSpPr/>
                <p:nvPr/>
              </p:nvGrpSpPr>
              <p:grpSpPr>
                <a:xfrm>
                  <a:off x="3505200" y="3264862"/>
                  <a:ext cx="1447800" cy="2602538"/>
                  <a:chOff x="3527176" y="3264862"/>
                  <a:chExt cx="1447800" cy="2602538"/>
                </a:xfrm>
              </p:grpSpPr>
              <p:sp>
                <p:nvSpPr>
                  <p:cNvPr id="38" name="TextBox 37"/>
                  <p:cNvSpPr txBox="1"/>
                  <p:nvPr/>
                </p:nvSpPr>
                <p:spPr>
                  <a:xfrm>
                    <a:off x="3723529" y="5221069"/>
                    <a:ext cx="1251447"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srgbClr val="000000"/>
                        </a:solidFill>
                        <a:effectLst/>
                        <a:uLnTx/>
                        <a:uFillTx/>
                      </a:rPr>
                      <a:t>SecureAgent</a:t>
                    </a:r>
                    <a:r>
                      <a:rPr kumimoji="0" lang="en-US" sz="1200" b="1" i="0" u="none" strike="noStrike" kern="0" cap="none" spc="0" normalizeH="0" baseline="0" noProof="0" dirty="0">
                        <a:ln>
                          <a:noFill/>
                        </a:ln>
                        <a:solidFill>
                          <a:srgbClr val="000000"/>
                        </a:solidFill>
                        <a:effectLst/>
                        <a:uLnTx/>
                        <a:uFillTx/>
                      </a:rPr>
                      <a:t> Tape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rPr>
                      <a:t>Interface</a:t>
                    </a:r>
                  </a:p>
                </p:txBody>
              </p:sp>
              <p:grpSp>
                <p:nvGrpSpPr>
                  <p:cNvPr id="26" name="Group 38"/>
                  <p:cNvGrpSpPr/>
                  <p:nvPr/>
                </p:nvGrpSpPr>
                <p:grpSpPr>
                  <a:xfrm>
                    <a:off x="3527176" y="3264862"/>
                    <a:ext cx="1295400" cy="1992940"/>
                    <a:chOff x="5334000" y="4364211"/>
                    <a:chExt cx="1295400" cy="1992940"/>
                  </a:xfrm>
                </p:grpSpPr>
                <p:cxnSp>
                  <p:nvCxnSpPr>
                    <p:cNvPr id="40" name="Straight Connector 39"/>
                    <p:cNvCxnSpPr/>
                    <p:nvPr/>
                  </p:nvCxnSpPr>
                  <p:spPr bwMode="auto">
                    <a:xfrm>
                      <a:off x="5679729" y="4364211"/>
                      <a:ext cx="17636" cy="1637182"/>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nvGrpSpPr>
                    <p:cNvPr id="28" name="Group 40"/>
                    <p:cNvGrpSpPr/>
                    <p:nvPr/>
                  </p:nvGrpSpPr>
                  <p:grpSpPr>
                    <a:xfrm>
                      <a:off x="5334000" y="5856298"/>
                      <a:ext cx="1295400" cy="500853"/>
                      <a:chOff x="609600" y="4803912"/>
                      <a:chExt cx="1752600" cy="892920"/>
                    </a:xfrm>
                  </p:grpSpPr>
                  <p:pic>
                    <p:nvPicPr>
                      <p:cNvPr id="42" name="Picture 41"/>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609600" y="4803912"/>
                        <a:ext cx="1752600" cy="733173"/>
                      </a:xfrm>
                      <a:prstGeom prst="rect">
                        <a:avLst/>
                      </a:prstGeom>
                    </p:spPr>
                  </p:pic>
                  <p:sp>
                    <p:nvSpPr>
                      <p:cNvPr id="43" name="Rectangle 42"/>
                      <p:cNvSpPr/>
                      <p:nvPr/>
                    </p:nvSpPr>
                    <p:spPr>
                      <a:xfrm>
                        <a:off x="815788" y="5228530"/>
                        <a:ext cx="1295401" cy="46830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sp>
              <p:nvSpPr>
                <p:cNvPr id="37" name="TextBox 36"/>
                <p:cNvSpPr txBox="1"/>
                <p:nvPr/>
              </p:nvSpPr>
              <p:spPr>
                <a:xfrm>
                  <a:off x="3890633" y="4532531"/>
                  <a:ext cx="605167"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FICON</a:t>
                  </a:r>
                </a:p>
              </p:txBody>
            </p:sp>
          </p:grpSp>
          <p:grpSp>
            <p:nvGrpSpPr>
              <p:cNvPr id="30" name="Group 20"/>
              <p:cNvGrpSpPr/>
              <p:nvPr/>
            </p:nvGrpSpPr>
            <p:grpSpPr>
              <a:xfrm>
                <a:off x="1981200" y="3429000"/>
                <a:ext cx="3986341" cy="1752600"/>
                <a:chOff x="1981200" y="3429000"/>
                <a:chExt cx="3986341" cy="1752600"/>
              </a:xfrm>
            </p:grpSpPr>
            <p:grpSp>
              <p:nvGrpSpPr>
                <p:cNvPr id="33" name="Group 21"/>
                <p:cNvGrpSpPr/>
                <p:nvPr/>
              </p:nvGrpSpPr>
              <p:grpSpPr>
                <a:xfrm>
                  <a:off x="1981200" y="3733800"/>
                  <a:ext cx="3986341" cy="1447800"/>
                  <a:chOff x="1981200" y="3352800"/>
                  <a:chExt cx="3986341" cy="1447800"/>
                </a:xfrm>
              </p:grpSpPr>
              <p:grpSp>
                <p:nvGrpSpPr>
                  <p:cNvPr id="36" name="Group 23"/>
                  <p:cNvGrpSpPr/>
                  <p:nvPr/>
                </p:nvGrpSpPr>
                <p:grpSpPr>
                  <a:xfrm>
                    <a:off x="1981200" y="3352800"/>
                    <a:ext cx="3986341" cy="1447800"/>
                    <a:chOff x="1981200" y="3335179"/>
                    <a:chExt cx="3986341" cy="1447800"/>
                  </a:xfrm>
                </p:grpSpPr>
                <p:grpSp>
                  <p:nvGrpSpPr>
                    <p:cNvPr id="39" name="Group 25"/>
                    <p:cNvGrpSpPr/>
                    <p:nvPr/>
                  </p:nvGrpSpPr>
                  <p:grpSpPr>
                    <a:xfrm>
                      <a:off x="2072458" y="3335179"/>
                      <a:ext cx="3895083" cy="1447800"/>
                      <a:chOff x="2072458" y="3335179"/>
                      <a:chExt cx="3895083" cy="1447800"/>
                    </a:xfrm>
                  </p:grpSpPr>
                  <p:grpSp>
                    <p:nvGrpSpPr>
                      <p:cNvPr id="41" name="Group 27"/>
                      <p:cNvGrpSpPr/>
                      <p:nvPr/>
                    </p:nvGrpSpPr>
                    <p:grpSpPr>
                      <a:xfrm>
                        <a:off x="2072458" y="3335179"/>
                        <a:ext cx="1670313" cy="1447800"/>
                        <a:chOff x="2072458" y="3335179"/>
                        <a:chExt cx="1670313" cy="1447800"/>
                      </a:xfrm>
                    </p:grpSpPr>
                    <p:grpSp>
                      <p:nvGrpSpPr>
                        <p:cNvPr id="45" name="Group 29"/>
                        <p:cNvGrpSpPr/>
                        <p:nvPr/>
                      </p:nvGrpSpPr>
                      <p:grpSpPr>
                        <a:xfrm>
                          <a:off x="2072458" y="3335179"/>
                          <a:ext cx="1531597" cy="1001706"/>
                          <a:chOff x="1767658" y="4086077"/>
                          <a:chExt cx="1531597" cy="1001706"/>
                        </a:xfrm>
                      </p:grpSpPr>
                      <p:cxnSp>
                        <p:nvCxnSpPr>
                          <p:cNvPr id="32" name="Straight Connector 31"/>
                          <p:cNvCxnSpPr/>
                          <p:nvPr/>
                        </p:nvCxnSpPr>
                        <p:spPr bwMode="auto">
                          <a:xfrm flipH="1">
                            <a:off x="1767658" y="4086077"/>
                            <a:ext cx="442142" cy="0"/>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nvGrpSpPr>
                          <p:cNvPr id="48" name="Group 32"/>
                          <p:cNvGrpSpPr/>
                          <p:nvPr/>
                        </p:nvGrpSpPr>
                        <p:grpSpPr>
                          <a:xfrm>
                            <a:off x="2003855" y="4619477"/>
                            <a:ext cx="1295400" cy="468306"/>
                            <a:chOff x="609600" y="5180038"/>
                            <a:chExt cx="1752600" cy="834894"/>
                          </a:xfrm>
                        </p:grpSpPr>
                        <p:pic>
                          <p:nvPicPr>
                            <p:cNvPr id="34" name="Picture 33"/>
                            <p:cNvPicPr>
                              <a:picLocks noChangeAspect="1"/>
                            </p:cNvPicPr>
                            <p:nvPr/>
                          </p:nvPicPr>
                          <p:blipFill>
                            <a:blip r:embed="rId7"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609600" y="5180038"/>
                              <a:ext cx="1752600" cy="733171"/>
                            </a:xfrm>
                            <a:prstGeom prst="rect">
                              <a:avLst/>
                            </a:prstGeom>
                          </p:spPr>
                        </p:pic>
                        <p:sp>
                          <p:nvSpPr>
                            <p:cNvPr id="35" name="Rectangle 34"/>
                            <p:cNvSpPr/>
                            <p:nvPr/>
                          </p:nvSpPr>
                          <p:spPr>
                            <a:xfrm>
                              <a:off x="914400" y="5546631"/>
                              <a:ext cx="1295401" cy="4683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31" name="TextBox 30"/>
                        <p:cNvSpPr txBox="1"/>
                        <p:nvPr/>
                      </p:nvSpPr>
                      <p:spPr>
                        <a:xfrm>
                          <a:off x="2438400" y="4136648"/>
                          <a:ext cx="130437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srgbClr val="000000"/>
                              </a:solidFill>
                              <a:effectLst/>
                              <a:uLnTx/>
                              <a:uFillTx/>
                            </a:rPr>
                            <a:t>SecureAgent</a:t>
                          </a:r>
                          <a:r>
                            <a:rPr kumimoji="0" lang="en-US" sz="1200" b="1" i="0" u="none" strike="noStrike" kern="0" cap="none" spc="0" normalizeH="0" baseline="0" noProof="0" dirty="0">
                              <a:ln>
                                <a:noFill/>
                              </a:ln>
                              <a:solidFill>
                                <a:srgbClr val="000000"/>
                              </a:solidFill>
                              <a:effectLst/>
                              <a:uLnTx/>
                              <a:uFillTx/>
                            </a:rPr>
                            <a:t> Channel Emulation</a:t>
                          </a:r>
                        </a:p>
                      </p:txBody>
                    </p:sp>
                  </p:grpSp>
                  <p:cxnSp>
                    <p:nvCxnSpPr>
                      <p:cNvPr id="29" name="Straight Connector 28"/>
                      <p:cNvCxnSpPr/>
                      <p:nvPr/>
                    </p:nvCxnSpPr>
                    <p:spPr bwMode="auto">
                      <a:xfrm flipH="1" flipV="1">
                        <a:off x="4519741" y="3335179"/>
                        <a:ext cx="1447800" cy="2"/>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sp>
                  <p:nvSpPr>
                    <p:cNvPr id="27" name="TextBox 26"/>
                    <p:cNvSpPr txBox="1"/>
                    <p:nvPr/>
                  </p:nvSpPr>
                  <p:spPr>
                    <a:xfrm>
                      <a:off x="1981200" y="3411379"/>
                      <a:ext cx="605167"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FICON</a:t>
                      </a:r>
                    </a:p>
                  </p:txBody>
                </p:sp>
              </p:grpSp>
              <p:sp>
                <p:nvSpPr>
                  <p:cNvPr id="25" name="TextBox 24"/>
                  <p:cNvSpPr txBox="1"/>
                  <p:nvPr/>
                </p:nvSpPr>
                <p:spPr>
                  <a:xfrm>
                    <a:off x="2438400" y="3639979"/>
                    <a:ext cx="1526637"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prstClr val="black"/>
                        </a:solidFill>
                        <a:effectLst/>
                        <a:uLnTx/>
                        <a:uFillTx/>
                      </a:rPr>
                      <a:t> Library-ID </a:t>
                    </a:r>
                    <a:r>
                      <a:rPr kumimoji="0" lang="en-US" sz="1100" b="0" i="0" u="none" strike="noStrike" kern="0" cap="none" spc="0" normalizeH="0" baseline="0" noProof="0" dirty="0">
                        <a:ln>
                          <a:noFill/>
                        </a:ln>
                        <a:solidFill>
                          <a:prstClr val="black"/>
                        </a:solidFill>
                        <a:effectLst/>
                        <a:uLnTx/>
                        <a:uFillTx/>
                      </a:rPr>
                      <a:t>= 12345</a:t>
                    </a:r>
                  </a:p>
                </p:txBody>
              </p:sp>
            </p:grpSp>
            <p:sp>
              <p:nvSpPr>
                <p:cNvPr id="23" name="TextBox 22"/>
                <p:cNvSpPr txBox="1"/>
                <p:nvPr/>
              </p:nvSpPr>
              <p:spPr>
                <a:xfrm>
                  <a:off x="5105400" y="3429000"/>
                  <a:ext cx="8382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FC/SCSI</a:t>
                  </a:r>
                  <a:endParaRPr kumimoji="0" lang="en-US" sz="1000" b="0" i="0" u="none" strike="noStrike" kern="0" cap="none" spc="0" normalizeH="0" baseline="0" noProof="0" dirty="0">
                    <a:ln>
                      <a:noFill/>
                    </a:ln>
                    <a:solidFill>
                      <a:sysClr val="windowText" lastClr="000000"/>
                    </a:solidFill>
                    <a:effectLst/>
                    <a:uLnTx/>
                    <a:uFillTx/>
                  </a:endParaRPr>
                </a:p>
              </p:txBody>
            </p:sp>
          </p:grpSp>
        </p:grpSp>
        <p:cxnSp>
          <p:nvCxnSpPr>
            <p:cNvPr id="17" name="Straight Connector 16"/>
            <p:cNvCxnSpPr/>
            <p:nvPr/>
          </p:nvCxnSpPr>
          <p:spPr bwMode="auto">
            <a:xfrm flipH="1">
              <a:off x="3774729" y="3429000"/>
              <a:ext cx="108158" cy="0"/>
            </a:xfrm>
            <a:prstGeom prst="line">
              <a:avLst/>
            </a:prstGeom>
            <a:solidFill>
              <a:srgbClr val="FFFFFF"/>
            </a:solidFill>
            <a:ln w="28575" cap="flat" cmpd="sng" algn="ctr">
              <a:solidFill>
                <a:srgbClr val="0070C0"/>
              </a:solidFill>
              <a:prstDash val="solid"/>
              <a:round/>
              <a:headEnd type="none" w="med" len="med"/>
              <a:tailEnd type="none" w="med" len="med"/>
            </a:ln>
            <a:effectLst/>
          </p:spPr>
        </p:cxnSp>
      </p:grpSp>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323098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3" grpId="0"/>
      <p:bldP spid="14"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6" name="Dodecagon 5"/>
          <p:cNvSpPr/>
          <p:nvPr/>
        </p:nvSpPr>
        <p:spPr bwMode="auto">
          <a:xfrm>
            <a:off x="76200" y="1325940"/>
            <a:ext cx="4114800" cy="2255460"/>
          </a:xfrm>
          <a:prstGeom prst="dodecagon">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12" name="Dodecagon 11"/>
          <p:cNvSpPr/>
          <p:nvPr/>
        </p:nvSpPr>
        <p:spPr bwMode="auto">
          <a:xfrm>
            <a:off x="228600" y="1447800"/>
            <a:ext cx="3810000" cy="2021027"/>
          </a:xfrm>
          <a:prstGeom prst="dodecagon">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pPr>
            <a:endParaRPr kumimoji="1" lang="en-US" sz="1600" b="0" i="0" u="none" strike="noStrike" cap="none" normalizeH="0" baseline="0" smtClean="0">
              <a:ln>
                <a:noFill/>
              </a:ln>
              <a:solidFill>
                <a:srgbClr val="333333"/>
              </a:solidFill>
              <a:effectLst/>
              <a:latin typeface="Arial" charset="0"/>
              <a:ea typeface="ＭＳ Ｐゴシック" pitchFamily="50" charset="-128"/>
            </a:endParaRPr>
          </a:p>
        </p:txBody>
      </p:sp>
      <p:sp>
        <p:nvSpPr>
          <p:cNvPr id="3" name="TextBox 2"/>
          <p:cNvSpPr txBox="1"/>
          <p:nvPr/>
        </p:nvSpPr>
        <p:spPr>
          <a:xfrm>
            <a:off x="457200" y="2087940"/>
            <a:ext cx="3810000" cy="646331"/>
          </a:xfrm>
          <a:prstGeom prst="rect">
            <a:avLst/>
          </a:prstGeom>
          <a:noFill/>
        </p:spPr>
        <p:txBody>
          <a:bodyPr wrap="square" rtlCol="0">
            <a:spAutoFit/>
          </a:bodyPr>
          <a:lstStyle/>
          <a:p>
            <a:r>
              <a:rPr lang="en-US" sz="3600" b="1" dirty="0">
                <a:effectLst>
                  <a:outerShdw blurRad="38100" dist="38100" dir="2700000" algn="tl">
                    <a:srgbClr val="000000">
                      <a:alpha val="43137"/>
                    </a:srgbClr>
                  </a:outerShdw>
                </a:effectLst>
              </a:rPr>
              <a:t>Remote </a:t>
            </a:r>
            <a:r>
              <a:rPr lang="en-US" sz="3600" b="1" dirty="0" smtClean="0">
                <a:effectLst>
                  <a:outerShdw blurRad="38100" dist="38100" dir="2700000" algn="tl">
                    <a:srgbClr val="000000">
                      <a:alpha val="43137"/>
                    </a:srgbClr>
                  </a:outerShdw>
                </a:effectLst>
              </a:rPr>
              <a:t>Alerting</a:t>
            </a:r>
            <a:endParaRPr lang="en-US" sz="3600" b="1" dirty="0">
              <a:effectLst>
                <a:outerShdw blurRad="38100" dist="38100" dir="2700000" algn="tl">
                  <a:srgbClr val="000000">
                    <a:alpha val="43137"/>
                  </a:srgbClr>
                </a:outerShdw>
              </a:effectLst>
            </a:endParaRPr>
          </a:p>
        </p:txBody>
      </p:sp>
      <p:sp>
        <p:nvSpPr>
          <p:cNvPr id="4" name="TextBox 3"/>
          <p:cNvSpPr txBox="1"/>
          <p:nvPr/>
        </p:nvSpPr>
        <p:spPr>
          <a:xfrm>
            <a:off x="228600" y="4192250"/>
            <a:ext cx="5638800" cy="2308324"/>
          </a:xfrm>
          <a:prstGeom prst="rect">
            <a:avLst/>
          </a:prstGeom>
          <a:noFill/>
        </p:spPr>
        <p:txBody>
          <a:bodyPr wrap="square" rtlCol="0">
            <a:spAutoFit/>
          </a:bodyPr>
          <a:lstStyle/>
          <a:p>
            <a:r>
              <a:rPr lang="en-US" dirty="0" smtClean="0"/>
              <a:t>Automatically Alerts ops with WTO </a:t>
            </a:r>
            <a:r>
              <a:rPr lang="en-US" dirty="0" err="1" smtClean="0"/>
              <a:t>Msgs</a:t>
            </a:r>
            <a:r>
              <a:rPr lang="en-US" dirty="0" smtClean="0"/>
              <a:t>.</a:t>
            </a:r>
          </a:p>
          <a:p>
            <a:endParaRPr lang="en-US" dirty="0" smtClean="0"/>
          </a:p>
          <a:p>
            <a:r>
              <a:rPr lang="en-US" dirty="0" smtClean="0"/>
              <a:t>Integrated Alerts Through SuperVision DR </a:t>
            </a:r>
          </a:p>
          <a:p>
            <a:endParaRPr lang="en-US" dirty="0" smtClean="0"/>
          </a:p>
          <a:p>
            <a:r>
              <a:rPr lang="en-US" dirty="0" smtClean="0"/>
              <a:t>Integration with Alert Monitors via SNMP</a:t>
            </a:r>
          </a:p>
          <a:p>
            <a:endParaRPr lang="en-US" dirty="0" smtClean="0"/>
          </a:p>
          <a:p>
            <a:endParaRPr lang="en-US" dirty="0"/>
          </a:p>
          <a:p>
            <a:endParaRPr lang="en-US" dirty="0"/>
          </a:p>
        </p:txBody>
      </p:sp>
      <p:sp>
        <p:nvSpPr>
          <p:cNvPr id="5" name="TextBox 4"/>
          <p:cNvSpPr txBox="1"/>
          <p:nvPr/>
        </p:nvSpPr>
        <p:spPr>
          <a:xfrm>
            <a:off x="0" y="228600"/>
            <a:ext cx="8153400" cy="1138773"/>
          </a:xfrm>
          <a:prstGeom prst="rect">
            <a:avLst/>
          </a:prstGeom>
          <a:noFill/>
        </p:spPr>
        <p:txBody>
          <a:bodyPr wrap="square" rtlCol="0">
            <a:spAutoFit/>
          </a:bodyPr>
          <a:lstStyle/>
          <a:p>
            <a:r>
              <a:rPr lang="en-US" sz="3200" b="1" dirty="0" smtClean="0">
                <a:effectLst>
                  <a:outerShdw blurRad="38100" dist="38100" dir="2700000" algn="tl">
                    <a:srgbClr val="000000">
                      <a:alpha val="43137"/>
                    </a:srgbClr>
                  </a:outerShdw>
                </a:effectLst>
              </a:rPr>
              <a:t>Differentiators – Integrated Alerting</a:t>
            </a:r>
          </a:p>
          <a:p>
            <a:endParaRPr lang="en-US" sz="3600" b="1" dirty="0">
              <a:effectLst>
                <a:outerShdw blurRad="38100" dist="38100" dir="2700000" algn="tl">
                  <a:srgbClr val="000000">
                    <a:alpha val="43137"/>
                  </a:srgbClr>
                </a:outerShdw>
              </a:effectLst>
            </a:endParaRPr>
          </a:p>
        </p:txBody>
      </p:sp>
      <p:pic>
        <p:nvPicPr>
          <p:cNvPr id="1026" name="Picture 2" descr="C:\Documents and Settings\Administrator\Local Settings\Temporary Internet Files\Content.IE5\P8G4G0W7\MC900237272[1].wmf"/>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rcRect/>
          <a:stretch>
            <a:fillRect/>
          </a:stretch>
        </p:blipFill>
        <p:spPr bwMode="auto">
          <a:xfrm>
            <a:off x="4876800" y="1367373"/>
            <a:ext cx="4114800" cy="4419600"/>
          </a:xfrm>
          <a:prstGeom prst="rect">
            <a:avLst/>
          </a:prstGeom>
          <a:noFill/>
          <a:extLst>
            <a:ext uri="{909E8E84-426E-40dd-AFC4-6F175D3DCCD1}">
              <a14:hiddenFill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4728971" y="3002828"/>
            <a:ext cx="466345" cy="466345"/>
          </a:xfrm>
          <a:prstGeom prst="rect">
            <a:avLst/>
          </a:prstGeom>
        </p:spPr>
      </p:pic>
      <p:pic>
        <p:nvPicPr>
          <p:cNvPr id="7" name="Picture 6"/>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7077455" y="5244428"/>
            <a:ext cx="466345" cy="466345"/>
          </a:xfrm>
          <a:prstGeom prst="rect">
            <a:avLst/>
          </a:prstGeom>
        </p:spPr>
      </p:pic>
      <p:pic>
        <p:nvPicPr>
          <p:cNvPr id="8" name="Picture 7"/>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6934200" y="1367373"/>
            <a:ext cx="466345" cy="466345"/>
          </a:xfrm>
          <a:prstGeom prst="rect">
            <a:avLst/>
          </a:prstGeom>
        </p:spPr>
      </p:pic>
      <p:pic>
        <p:nvPicPr>
          <p:cNvPr id="9" name="Picture 8"/>
          <p:cNvPicPr>
            <a:picLocks noChangeAspect="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8458200" y="3577173"/>
            <a:ext cx="466345" cy="466345"/>
          </a:xfrm>
          <a:prstGeom prst="rect">
            <a:avLst/>
          </a:prstGeom>
        </p:spPr>
      </p:pic>
    </p:spTree>
    <p:extLst>
      <p:ext uri="{BB962C8B-B14F-4D97-AF65-F5344CB8AC3E}">
        <p14:creationId xmlns="" xmlns:p14="http://schemas.microsoft.com/office/powerpoint/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13754345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3" name="Rectangle 2"/>
          <p:cNvSpPr/>
          <p:nvPr/>
        </p:nvSpPr>
        <p:spPr bwMode="auto">
          <a:xfrm>
            <a:off x="228600" y="3040062"/>
            <a:ext cx="8686800" cy="493712"/>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Times New Roman" pitchFamily="18" charset="0"/>
              <a:ea typeface="+mn-ea"/>
              <a:cs typeface="+mn-cs"/>
            </a:endParaRPr>
          </a:p>
        </p:txBody>
      </p:sp>
      <p:sp>
        <p:nvSpPr>
          <p:cNvPr id="111619" name="TextBox 4"/>
          <p:cNvSpPr txBox="1">
            <a:spLocks noChangeArrowheads="1"/>
          </p:cNvSpPr>
          <p:nvPr/>
        </p:nvSpPr>
        <p:spPr bwMode="auto">
          <a:xfrm>
            <a:off x="228600" y="3040559"/>
            <a:ext cx="8458200" cy="769441"/>
          </a:xfrm>
          <a:prstGeom prst="rect">
            <a:avLst/>
          </a:prstGeom>
          <a:noFill/>
          <a:ln w="9525">
            <a:noFill/>
            <a:miter lim="800000"/>
            <a:headEnd/>
            <a:tailEnd/>
          </a:ln>
        </p:spPr>
        <p:txBody>
          <a:bodyPr>
            <a:prstTxWarp prst="textNoShape">
              <a:avLst/>
            </a:prstTxWarp>
            <a:spAutoFit/>
          </a:bodyPr>
          <a:lstStyle/>
          <a:p>
            <a:r>
              <a:rPr lang="en-US" dirty="0">
                <a:solidFill>
                  <a:srgbClr val="00003D"/>
                </a:solidFill>
                <a:latin typeface="Calibri" pitchFamily="-84" charset="0"/>
              </a:rPr>
              <a:t>3</a:t>
            </a:r>
            <a:r>
              <a:rPr lang="en-US" dirty="0" smtClean="0">
                <a:solidFill>
                  <a:srgbClr val="00003D"/>
                </a:solidFill>
                <a:latin typeface="Calibri" pitchFamily="-84" charset="0"/>
              </a:rPr>
              <a:t>.</a:t>
            </a:r>
            <a:r>
              <a:rPr lang="en-US" dirty="0">
                <a:solidFill>
                  <a:srgbClr val="00003D"/>
                </a:solidFill>
                <a:latin typeface="Calibri" pitchFamily="-84" charset="0"/>
              </a:rPr>
              <a:t>			</a:t>
            </a:r>
            <a:r>
              <a:rPr lang="en-US" sz="2400" dirty="0">
                <a:solidFill>
                  <a:srgbClr val="00003D"/>
                </a:solidFill>
                <a:latin typeface="Calibri" pitchFamily="-84" charset="0"/>
              </a:rPr>
              <a:t>   Integrated Automation</a:t>
            </a:r>
          </a:p>
          <a:p>
            <a:endParaRPr lang="en-US" dirty="0"/>
          </a:p>
        </p:txBody>
      </p:sp>
      <p:sp>
        <p:nvSpPr>
          <p:cNvPr id="7" name="Rectangle 6"/>
          <p:cNvSpPr/>
          <p:nvPr/>
        </p:nvSpPr>
        <p:spPr bwMode="auto">
          <a:xfrm>
            <a:off x="228600" y="2354262"/>
            <a:ext cx="8686800" cy="533400"/>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Times New Roman" pitchFamily="18" charset="0"/>
              <a:ea typeface="+mn-ea"/>
              <a:cs typeface="+mn-cs"/>
            </a:endParaRPr>
          </a:p>
        </p:txBody>
      </p:sp>
      <p:sp>
        <p:nvSpPr>
          <p:cNvPr id="111621" name="TextBox 7"/>
          <p:cNvSpPr txBox="1">
            <a:spLocks noChangeArrowheads="1"/>
          </p:cNvSpPr>
          <p:nvPr/>
        </p:nvSpPr>
        <p:spPr bwMode="auto">
          <a:xfrm>
            <a:off x="228600" y="2352279"/>
            <a:ext cx="8610600" cy="1077218"/>
          </a:xfrm>
          <a:prstGeom prst="rect">
            <a:avLst/>
          </a:prstGeom>
          <a:noFill/>
          <a:ln w="9525">
            <a:noFill/>
            <a:miter lim="800000"/>
            <a:headEnd/>
            <a:tailEnd/>
          </a:ln>
        </p:spPr>
        <p:txBody>
          <a:bodyPr>
            <a:prstTxWarp prst="textNoShape">
              <a:avLst/>
            </a:prstTxWarp>
            <a:spAutoFit/>
          </a:bodyPr>
          <a:lstStyle/>
          <a:p>
            <a:r>
              <a:rPr lang="en-US" dirty="0">
                <a:solidFill>
                  <a:srgbClr val="00003D"/>
                </a:solidFill>
                <a:latin typeface="Calibri" pitchFamily="-84" charset="0"/>
              </a:rPr>
              <a:t>2</a:t>
            </a:r>
            <a:r>
              <a:rPr lang="en-US" dirty="0" smtClean="0">
                <a:solidFill>
                  <a:srgbClr val="00003D"/>
                </a:solidFill>
                <a:latin typeface="Calibri" pitchFamily="-84" charset="0"/>
              </a:rPr>
              <a:t>.</a:t>
            </a:r>
            <a:r>
              <a:rPr lang="en-US" dirty="0">
                <a:solidFill>
                  <a:srgbClr val="00003D"/>
                </a:solidFill>
                <a:latin typeface="Calibri" pitchFamily="-84" charset="0"/>
              </a:rPr>
              <a:t>	              </a:t>
            </a:r>
            <a:r>
              <a:rPr lang="en-US" sz="2400" dirty="0">
                <a:solidFill>
                  <a:srgbClr val="00003D"/>
                </a:solidFill>
                <a:latin typeface="Calibri" pitchFamily="-84" charset="0"/>
              </a:rPr>
              <a:t>Remote Hardware &amp; System Console Access</a:t>
            </a:r>
          </a:p>
          <a:p>
            <a:endParaRPr lang="en-US" dirty="0"/>
          </a:p>
          <a:p>
            <a:endParaRPr lang="en-US" dirty="0"/>
          </a:p>
        </p:txBody>
      </p:sp>
      <p:sp>
        <p:nvSpPr>
          <p:cNvPr id="10" name="Rectangle 9"/>
          <p:cNvSpPr/>
          <p:nvPr/>
        </p:nvSpPr>
        <p:spPr bwMode="auto">
          <a:xfrm>
            <a:off x="228600" y="1636711"/>
            <a:ext cx="8686800" cy="496888"/>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a:latin typeface="Times New Roman" pitchFamily="18" charset="0"/>
              <a:ea typeface="+mn-ea"/>
              <a:cs typeface="+mn-cs"/>
            </a:endParaRPr>
          </a:p>
        </p:txBody>
      </p:sp>
      <p:sp>
        <p:nvSpPr>
          <p:cNvPr id="111623" name="TextBox 10"/>
          <p:cNvSpPr txBox="1">
            <a:spLocks noChangeArrowheads="1"/>
          </p:cNvSpPr>
          <p:nvPr/>
        </p:nvSpPr>
        <p:spPr bwMode="auto">
          <a:xfrm>
            <a:off x="228600" y="1660129"/>
            <a:ext cx="8610600" cy="769441"/>
          </a:xfrm>
          <a:prstGeom prst="rect">
            <a:avLst/>
          </a:prstGeom>
          <a:noFill/>
          <a:ln w="9525">
            <a:noFill/>
            <a:miter lim="800000"/>
            <a:headEnd/>
            <a:tailEnd/>
          </a:ln>
        </p:spPr>
        <p:txBody>
          <a:bodyPr>
            <a:prstTxWarp prst="textNoShape">
              <a:avLst/>
            </a:prstTxWarp>
            <a:spAutoFit/>
          </a:bodyPr>
          <a:lstStyle/>
          <a:p>
            <a:r>
              <a:rPr lang="en-US" dirty="0">
                <a:solidFill>
                  <a:srgbClr val="00003D"/>
                </a:solidFill>
                <a:latin typeface="Calibri" pitchFamily="-84" charset="0"/>
              </a:rPr>
              <a:t>1</a:t>
            </a:r>
            <a:r>
              <a:rPr lang="en-US" dirty="0" smtClean="0">
                <a:solidFill>
                  <a:srgbClr val="00003D"/>
                </a:solidFill>
                <a:latin typeface="Calibri" pitchFamily="-84" charset="0"/>
              </a:rPr>
              <a:t>.</a:t>
            </a:r>
            <a:r>
              <a:rPr lang="en-US" dirty="0">
                <a:solidFill>
                  <a:srgbClr val="00003D"/>
                </a:solidFill>
                <a:latin typeface="Calibri" pitchFamily="-84" charset="0"/>
              </a:rPr>
              <a:t>		        </a:t>
            </a:r>
            <a:r>
              <a:rPr lang="en-US" sz="2400" dirty="0">
                <a:solidFill>
                  <a:srgbClr val="00003D"/>
                </a:solidFill>
                <a:latin typeface="Calibri" pitchFamily="-84" charset="0"/>
              </a:rPr>
              <a:t>Remote Tape Process Management</a:t>
            </a:r>
            <a:r>
              <a:rPr lang="en-US" sz="2400" dirty="0">
                <a:solidFill>
                  <a:srgbClr val="00003D"/>
                </a:solidFill>
              </a:rPr>
              <a:t> </a:t>
            </a:r>
            <a:r>
              <a:rPr lang="en-US" sz="2400" dirty="0"/>
              <a:t>	</a:t>
            </a:r>
          </a:p>
          <a:p>
            <a:endParaRPr lang="en-US" dirty="0"/>
          </a:p>
        </p:txBody>
      </p:sp>
      <p:grpSp>
        <p:nvGrpSpPr>
          <p:cNvPr id="2" name="Group 30"/>
          <p:cNvGrpSpPr>
            <a:grpSpLocks/>
          </p:cNvGrpSpPr>
          <p:nvPr/>
        </p:nvGrpSpPr>
        <p:grpSpPr bwMode="auto">
          <a:xfrm>
            <a:off x="2057400" y="3657600"/>
            <a:ext cx="5410200" cy="3276600"/>
            <a:chOff x="2057400" y="3386138"/>
            <a:chExt cx="5410200" cy="3276490"/>
          </a:xfrm>
        </p:grpSpPr>
        <p:pic>
          <p:nvPicPr>
            <p:cNvPr id="111628" name="Picture 7" descr="4"/>
            <p:cNvPicPr>
              <a:picLocks noChangeAspect="1" noChangeArrowheads="1"/>
            </p:cNvPicPr>
            <p:nvPr/>
          </p:nvPicPr>
          <p:blipFill>
            <a:blip r:embed="rId3" cstate="print"/>
            <a:srcRect/>
            <a:stretch>
              <a:fillRect/>
            </a:stretch>
          </p:blipFill>
          <p:spPr bwMode="auto">
            <a:xfrm>
              <a:off x="2133601" y="3386138"/>
              <a:ext cx="5333999" cy="1974707"/>
            </a:xfrm>
            <a:prstGeom prst="rect">
              <a:avLst/>
            </a:prstGeom>
            <a:noFill/>
            <a:ln w="9525">
              <a:noFill/>
              <a:miter lim="800000"/>
              <a:headEnd/>
              <a:tailEnd/>
            </a:ln>
          </p:spPr>
        </p:pic>
        <p:pic>
          <p:nvPicPr>
            <p:cNvPr id="111629" name="Picture 2" descr="TcpIp.JPG"/>
            <p:cNvPicPr>
              <a:picLocks noChangeAspect="1"/>
            </p:cNvPicPr>
            <p:nvPr/>
          </p:nvPicPr>
          <p:blipFill>
            <a:blip r:embed="rId4" cstate="print"/>
            <a:srcRect/>
            <a:stretch>
              <a:fillRect/>
            </a:stretch>
          </p:blipFill>
          <p:spPr bwMode="auto">
            <a:xfrm>
              <a:off x="3282446" y="5081446"/>
              <a:ext cx="654637" cy="493677"/>
            </a:xfrm>
            <a:prstGeom prst="rect">
              <a:avLst/>
            </a:prstGeom>
            <a:noFill/>
            <a:ln w="9525">
              <a:noFill/>
              <a:miter lim="800000"/>
              <a:headEnd/>
              <a:tailEnd/>
            </a:ln>
          </p:spPr>
        </p:pic>
        <p:cxnSp>
          <p:nvCxnSpPr>
            <p:cNvPr id="111630" name="Straight Connector 8"/>
            <p:cNvCxnSpPr>
              <a:cxnSpLocks noChangeShapeType="1"/>
            </p:cNvCxnSpPr>
            <p:nvPr/>
          </p:nvCxnSpPr>
          <p:spPr bwMode="auto">
            <a:xfrm rot="5400000">
              <a:off x="3585964" y="5725840"/>
              <a:ext cx="41140" cy="51682"/>
            </a:xfrm>
            <a:prstGeom prst="line">
              <a:avLst/>
            </a:prstGeom>
            <a:noFill/>
            <a:ln w="9525">
              <a:solidFill>
                <a:schemeClr val="tx1"/>
              </a:solidFill>
              <a:round/>
              <a:headEnd/>
              <a:tailEnd/>
            </a:ln>
          </p:spPr>
        </p:cxnSp>
        <p:cxnSp>
          <p:nvCxnSpPr>
            <p:cNvPr id="18" name="Straight Connector 17"/>
            <p:cNvCxnSpPr/>
            <p:nvPr/>
          </p:nvCxnSpPr>
          <p:spPr bwMode="auto">
            <a:xfrm flipV="1">
              <a:off x="3897313" y="4681495"/>
              <a:ext cx="827087" cy="609579"/>
            </a:xfrm>
            <a:prstGeom prst="line">
              <a:avLst/>
            </a:prstGeom>
            <a:solidFill>
              <a:schemeClr val="accent1"/>
            </a:solidFill>
            <a:ln w="38100" cap="flat" cmpd="sng" algn="ctr">
              <a:solidFill>
                <a:srgbClr val="0070C0"/>
              </a:solidFill>
              <a:prstDash val="solid"/>
              <a:round/>
              <a:headEnd type="none" w="med" len="med"/>
              <a:tailEnd type="none" w="med" len="med"/>
            </a:ln>
            <a:effectLst/>
          </p:spPr>
        </p:cxnSp>
        <p:cxnSp>
          <p:nvCxnSpPr>
            <p:cNvPr id="21" name="Straight Connector 20"/>
            <p:cNvCxnSpPr/>
            <p:nvPr/>
          </p:nvCxnSpPr>
          <p:spPr bwMode="auto">
            <a:xfrm>
              <a:off x="3865563" y="5397434"/>
              <a:ext cx="579437" cy="290502"/>
            </a:xfrm>
            <a:prstGeom prst="line">
              <a:avLst/>
            </a:prstGeom>
            <a:solidFill>
              <a:schemeClr val="accent1"/>
            </a:solidFill>
            <a:ln w="38100" cap="flat" cmpd="sng" algn="ctr">
              <a:solidFill>
                <a:srgbClr val="0070C0"/>
              </a:solidFill>
              <a:prstDash val="solid"/>
              <a:round/>
              <a:headEnd type="none" w="med" len="med"/>
              <a:tailEnd type="none" w="med" len="med"/>
            </a:ln>
            <a:effectLst/>
          </p:spPr>
        </p:cxnSp>
        <p:sp>
          <p:nvSpPr>
            <p:cNvPr id="22" name="TextBox 21"/>
            <p:cNvSpPr txBox="1"/>
            <p:nvPr/>
          </p:nvSpPr>
          <p:spPr>
            <a:xfrm>
              <a:off x="3346450" y="6262591"/>
              <a:ext cx="554038" cy="361369"/>
            </a:xfrm>
            <a:prstGeom prst="rect">
              <a:avLst/>
            </a:prstGeom>
            <a:noFill/>
          </p:spPr>
          <p:txBody>
            <a:bodyPr>
              <a:spAutoFit/>
            </a:bodyPr>
            <a:lstStyle/>
            <a:p>
              <a:pPr algn="ctr" fontAlgn="auto">
                <a:lnSpc>
                  <a:spcPct val="150000"/>
                </a:lnSpc>
                <a:spcBef>
                  <a:spcPts val="0"/>
                </a:spcBef>
                <a:spcAft>
                  <a:spcPts val="0"/>
                </a:spcAft>
                <a:buClr>
                  <a:srgbClr val="0257BE"/>
                </a:buClr>
                <a:defRPr/>
              </a:pPr>
              <a:r>
                <a:rPr lang="en-US" sz="1300" dirty="0">
                  <a:solidFill>
                    <a:srgbClr val="000000"/>
                  </a:solidFill>
                  <a:latin typeface="Calibri" pitchFamily="34" charset="0"/>
                  <a:ea typeface="ＭＳ Ｐゴシック" charset="-128"/>
                  <a:cs typeface="Times New Roman" pitchFamily="18" charset="0"/>
                </a:rPr>
                <a:t>HMC</a:t>
              </a:r>
            </a:p>
          </p:txBody>
        </p:sp>
        <p:pic>
          <p:nvPicPr>
            <p:cNvPr id="111634" name="Picture 31" descr="tape-admin.gif"/>
            <p:cNvPicPr>
              <a:picLocks noChangeAspect="1"/>
            </p:cNvPicPr>
            <p:nvPr/>
          </p:nvPicPr>
          <p:blipFill>
            <a:blip r:embed="rId5" cstate="print"/>
            <a:srcRect/>
            <a:stretch>
              <a:fillRect/>
            </a:stretch>
          </p:blipFill>
          <p:spPr bwMode="auto">
            <a:xfrm>
              <a:off x="2319871" y="5683971"/>
              <a:ext cx="811836" cy="613668"/>
            </a:xfrm>
            <a:prstGeom prst="rect">
              <a:avLst/>
            </a:prstGeom>
            <a:noFill/>
            <a:ln w="9525">
              <a:noFill/>
              <a:miter lim="800000"/>
              <a:headEnd/>
              <a:tailEnd/>
            </a:ln>
          </p:spPr>
        </p:pic>
        <p:pic>
          <p:nvPicPr>
            <p:cNvPr id="111635" name="Picture 32" descr="MCS.gif"/>
            <p:cNvPicPr>
              <a:picLocks noChangeAspect="1"/>
            </p:cNvPicPr>
            <p:nvPr/>
          </p:nvPicPr>
          <p:blipFill>
            <a:blip r:embed="rId6" cstate="print"/>
            <a:srcRect/>
            <a:stretch>
              <a:fillRect/>
            </a:stretch>
          </p:blipFill>
          <p:spPr bwMode="auto">
            <a:xfrm>
              <a:off x="4108279" y="5671972"/>
              <a:ext cx="794608" cy="600811"/>
            </a:xfrm>
            <a:prstGeom prst="rect">
              <a:avLst/>
            </a:prstGeom>
            <a:noFill/>
            <a:ln w="9525">
              <a:noFill/>
              <a:miter lim="800000"/>
              <a:headEnd/>
              <a:tailEnd/>
            </a:ln>
          </p:spPr>
        </p:pic>
        <p:pic>
          <p:nvPicPr>
            <p:cNvPr id="111636" name="Picture 33" descr="HMCws.gif"/>
            <p:cNvPicPr>
              <a:picLocks noChangeAspect="1"/>
            </p:cNvPicPr>
            <p:nvPr/>
          </p:nvPicPr>
          <p:blipFill>
            <a:blip r:embed="rId7" cstate="print"/>
            <a:srcRect/>
            <a:stretch>
              <a:fillRect/>
            </a:stretch>
          </p:blipFill>
          <p:spPr bwMode="auto">
            <a:xfrm>
              <a:off x="3223227" y="5683971"/>
              <a:ext cx="763385" cy="576813"/>
            </a:xfrm>
            <a:prstGeom prst="rect">
              <a:avLst/>
            </a:prstGeom>
            <a:noFill/>
            <a:ln w="9525">
              <a:noFill/>
              <a:miter lim="800000"/>
              <a:headEnd/>
              <a:tailEnd/>
            </a:ln>
          </p:spPr>
        </p:pic>
        <p:sp>
          <p:nvSpPr>
            <p:cNvPr id="26" name="TextBox 25"/>
            <p:cNvSpPr txBox="1"/>
            <p:nvPr/>
          </p:nvSpPr>
          <p:spPr>
            <a:xfrm>
              <a:off x="4260850" y="6253067"/>
              <a:ext cx="554038" cy="361369"/>
            </a:xfrm>
            <a:prstGeom prst="rect">
              <a:avLst/>
            </a:prstGeom>
            <a:noFill/>
          </p:spPr>
          <p:txBody>
            <a:bodyPr>
              <a:spAutoFit/>
            </a:bodyPr>
            <a:lstStyle/>
            <a:p>
              <a:pPr algn="ctr" fontAlgn="auto">
                <a:lnSpc>
                  <a:spcPct val="150000"/>
                </a:lnSpc>
                <a:spcBef>
                  <a:spcPts val="0"/>
                </a:spcBef>
                <a:spcAft>
                  <a:spcPts val="0"/>
                </a:spcAft>
                <a:buClr>
                  <a:srgbClr val="0257BE"/>
                </a:buClr>
                <a:defRPr/>
              </a:pPr>
              <a:r>
                <a:rPr lang="en-US" sz="1300" dirty="0">
                  <a:solidFill>
                    <a:srgbClr val="000000"/>
                  </a:solidFill>
                  <a:latin typeface="Calibri" pitchFamily="34" charset="0"/>
                  <a:ea typeface="ＭＳ Ｐゴシック" charset="-128"/>
                  <a:cs typeface="Times New Roman" pitchFamily="18" charset="0"/>
                </a:rPr>
                <a:t>MCS</a:t>
              </a:r>
            </a:p>
          </p:txBody>
        </p:sp>
        <p:sp>
          <p:nvSpPr>
            <p:cNvPr id="27" name="TextBox 26"/>
            <p:cNvSpPr txBox="1"/>
            <p:nvPr/>
          </p:nvSpPr>
          <p:spPr>
            <a:xfrm>
              <a:off x="2057400" y="6270529"/>
              <a:ext cx="1081088" cy="392099"/>
            </a:xfrm>
            <a:prstGeom prst="rect">
              <a:avLst/>
            </a:prstGeom>
            <a:noFill/>
          </p:spPr>
          <p:txBody>
            <a:bodyPr>
              <a:spAutoFit/>
            </a:bodyPr>
            <a:lstStyle/>
            <a:p>
              <a:pPr algn="ctr" fontAlgn="auto">
                <a:lnSpc>
                  <a:spcPct val="150000"/>
                </a:lnSpc>
                <a:spcBef>
                  <a:spcPts val="0"/>
                </a:spcBef>
                <a:spcAft>
                  <a:spcPts val="0"/>
                </a:spcAft>
                <a:buClr>
                  <a:srgbClr val="0257BE"/>
                </a:buClr>
                <a:defRPr/>
              </a:pPr>
              <a:r>
                <a:rPr lang="en-US" sz="1300" dirty="0">
                  <a:solidFill>
                    <a:srgbClr val="000000"/>
                  </a:solidFill>
                  <a:latin typeface="Calibri" pitchFamily="34" charset="0"/>
                  <a:ea typeface="ＭＳ Ｐゴシック" charset="-128"/>
                  <a:cs typeface="Times New Roman" pitchFamily="18" charset="0"/>
                </a:rPr>
                <a:t>Tape Admin</a:t>
              </a:r>
            </a:p>
          </p:txBody>
        </p:sp>
        <p:cxnSp>
          <p:nvCxnSpPr>
            <p:cNvPr id="28" name="Straight Connector 27"/>
            <p:cNvCxnSpPr/>
            <p:nvPr/>
          </p:nvCxnSpPr>
          <p:spPr bwMode="auto">
            <a:xfrm rot="16200000" flipH="1">
              <a:off x="3525047" y="5609357"/>
              <a:ext cx="158745" cy="1588"/>
            </a:xfrm>
            <a:prstGeom prst="line">
              <a:avLst/>
            </a:prstGeom>
            <a:solidFill>
              <a:schemeClr val="accent1"/>
            </a:solidFill>
            <a:ln w="38100" cap="flat" cmpd="sng" algn="ctr">
              <a:solidFill>
                <a:srgbClr val="0070C0"/>
              </a:solidFill>
              <a:prstDash val="solid"/>
              <a:round/>
              <a:headEnd type="none" w="med" len="med"/>
              <a:tailEnd type="none" w="med" len="med"/>
            </a:ln>
            <a:effectLst/>
          </p:spPr>
        </p:cxnSp>
        <p:cxnSp>
          <p:nvCxnSpPr>
            <p:cNvPr id="29" name="Straight Connector 28"/>
            <p:cNvCxnSpPr/>
            <p:nvPr/>
          </p:nvCxnSpPr>
          <p:spPr bwMode="auto">
            <a:xfrm flipV="1">
              <a:off x="2844800" y="5397434"/>
              <a:ext cx="515938" cy="314314"/>
            </a:xfrm>
            <a:prstGeom prst="line">
              <a:avLst/>
            </a:prstGeom>
            <a:solidFill>
              <a:schemeClr val="accent1"/>
            </a:solidFill>
            <a:ln w="38100" cap="flat" cmpd="sng" algn="ctr">
              <a:solidFill>
                <a:srgbClr val="0070C0"/>
              </a:solidFill>
              <a:prstDash val="solid"/>
              <a:round/>
              <a:headEnd type="none" w="med" len="med"/>
              <a:tailEnd type="none" w="med" len="med"/>
            </a:ln>
            <a:effectLst/>
          </p:spPr>
        </p:cxnSp>
      </p:grpSp>
      <p:sp>
        <p:nvSpPr>
          <p:cNvPr id="111626" name="TextBox 31"/>
          <p:cNvSpPr txBox="1">
            <a:spLocks noChangeArrowheads="1"/>
          </p:cNvSpPr>
          <p:nvPr/>
        </p:nvSpPr>
        <p:spPr bwMode="auto">
          <a:xfrm>
            <a:off x="8686800" y="6856412"/>
            <a:ext cx="381000" cy="230187"/>
          </a:xfrm>
          <a:prstGeom prst="rect">
            <a:avLst/>
          </a:prstGeom>
          <a:noFill/>
          <a:ln w="9525">
            <a:noFill/>
            <a:miter lim="800000"/>
            <a:headEnd/>
            <a:tailEnd/>
          </a:ln>
        </p:spPr>
        <p:txBody>
          <a:bodyPr>
            <a:prstTxWarp prst="textNoShape">
              <a:avLst/>
            </a:prstTxWarp>
            <a:spAutoFit/>
          </a:bodyPr>
          <a:lstStyle/>
          <a:p>
            <a:r>
              <a:rPr lang="en-US" sz="900">
                <a:solidFill>
                  <a:schemeClr val="bg2"/>
                </a:solidFill>
                <a:latin typeface="Calibri" pitchFamily="-84" charset="0"/>
              </a:rPr>
              <a:t>6</a:t>
            </a:r>
          </a:p>
        </p:txBody>
      </p:sp>
      <p:sp>
        <p:nvSpPr>
          <p:cNvPr id="24" name="Text Box 2"/>
          <p:cNvSpPr txBox="1">
            <a:spLocks noChangeArrowheads="1"/>
          </p:cNvSpPr>
          <p:nvPr/>
        </p:nvSpPr>
        <p:spPr bwMode="auto">
          <a:xfrm>
            <a:off x="0" y="228600"/>
            <a:ext cx="7696200" cy="584775"/>
          </a:xfrm>
          <a:prstGeom prst="rect">
            <a:avLst/>
          </a:prstGeom>
          <a:noFill/>
          <a:ln w="9525">
            <a:noFill/>
            <a:miter lim="800000"/>
            <a:headEnd/>
            <a:tailEnd/>
          </a:ln>
        </p:spPr>
        <p:txBody>
          <a:bodyPr wrap="square">
            <a:spAutoFit/>
          </a:bodyPr>
          <a:lstStyle/>
          <a:p>
            <a:pPr>
              <a:spcBef>
                <a:spcPct val="50000"/>
              </a:spcBef>
              <a:defRPr/>
            </a:pPr>
            <a:r>
              <a:rPr lang="en-US" sz="3100" b="1" dirty="0" smtClean="0">
                <a:effectLst>
                  <a:outerShdw blurRad="38100" dist="38100" dir="2700000" algn="tl">
                    <a:srgbClr val="000000">
                      <a:alpha val="43137"/>
                    </a:srgbClr>
                  </a:outerShdw>
                </a:effectLst>
                <a:latin typeface="Calibri" pitchFamily="34" charset="0"/>
                <a:ea typeface="ＭＳ Ｐゴシック" pitchFamily="34" charset="-128"/>
                <a:cs typeface="Arial" pitchFamily="34" charset="0"/>
              </a:rPr>
              <a:t>Differentiators - One Button Recovery</a:t>
            </a:r>
          </a:p>
        </p:txBody>
      </p:sp>
      <p:sp>
        <p:nvSpPr>
          <p:cNvPr id="25" name="TextBox 24"/>
          <p:cNvSpPr txBox="1"/>
          <p:nvPr/>
        </p:nvSpPr>
        <p:spPr>
          <a:xfrm>
            <a:off x="457200" y="1219200"/>
            <a:ext cx="7848600" cy="381000"/>
          </a:xfrm>
          <a:prstGeom prst="rect">
            <a:avLst/>
          </a:prstGeom>
          <a:noFill/>
        </p:spPr>
        <p:txBody>
          <a:bodyPr wrap="square" rtlCol="0">
            <a:spAutoFit/>
          </a:bodyPr>
          <a:lstStyle/>
          <a:p>
            <a:pPr algn="ctr"/>
            <a:r>
              <a:rPr lang="en-US" b="1" dirty="0" smtClean="0"/>
              <a:t>Integrated Console Tools and Virtual Tape – A Powerful Combination</a:t>
            </a:r>
            <a:endParaRPr lang="en-US" b="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US" dirty="0" smtClean="0">
                <a:solidFill>
                  <a:schemeClr val="bg1"/>
                </a:solidFill>
              </a:rPr>
              <a:t>Hastings Mutual Insurance </a:t>
            </a:r>
            <a:br>
              <a:rPr lang="en-US" dirty="0" smtClean="0">
                <a:solidFill>
                  <a:schemeClr val="bg1"/>
                </a:solidFill>
              </a:rPr>
            </a:br>
            <a:r>
              <a:rPr lang="en-US" dirty="0" smtClean="0">
                <a:solidFill>
                  <a:schemeClr val="bg1"/>
                </a:solidFill>
              </a:rPr>
              <a:t>Hardware Enhancements</a:t>
            </a:r>
            <a:endParaRPr lang="en-US" dirty="0">
              <a:solidFill>
                <a:schemeClr val="bg1"/>
              </a:solidFill>
            </a:endParaRPr>
          </a:p>
        </p:txBody>
      </p:sp>
      <p:pic>
        <p:nvPicPr>
          <p:cNvPr id="5122" name="Picture 2" descr="\\resources\dpt_graphics$\3. Departments\Graphics\Downloaded Pictures\hmhq3.jpg"/>
          <p:cNvPicPr>
            <a:picLocks noChangeAspect="1" noChangeArrowheads="1"/>
          </p:cNvPicPr>
          <p:nvPr/>
        </p:nvPicPr>
        <p:blipFill>
          <a:blip r:embed="rId3" cstate="print"/>
          <a:srcRect/>
          <a:stretch>
            <a:fillRect/>
          </a:stretch>
        </p:blipFill>
        <p:spPr bwMode="auto">
          <a:xfrm>
            <a:off x="2057400" y="3009900"/>
            <a:ext cx="4762501" cy="2781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925762"/>
          </a:xfrm>
        </p:spPr>
        <p:txBody>
          <a:bodyPr>
            <a:normAutofit/>
          </a:bodyPr>
          <a:lstStyle/>
          <a:p>
            <a:r>
              <a:rPr lang="en-US" b="1" dirty="0" smtClean="0"/>
              <a:t>First Challenge:</a:t>
            </a:r>
            <a:br>
              <a:rPr lang="en-US" b="1" dirty="0" smtClean="0"/>
            </a:br>
            <a:r>
              <a:rPr lang="en-US" b="1" dirty="0" smtClean="0"/>
              <a:t> Upgrade the Current Tape System</a:t>
            </a:r>
            <a:endParaRPr lang="en-US" b="1" dirty="0"/>
          </a:p>
        </p:txBody>
      </p:sp>
      <p:pic>
        <p:nvPicPr>
          <p:cNvPr id="7" name="Picture 6" descr="ibm3490.jpg"/>
          <p:cNvPicPr>
            <a:picLocks noChangeAspect="1"/>
          </p:cNvPicPr>
          <p:nvPr/>
        </p:nvPicPr>
        <p:blipFill>
          <a:blip r:embed="rId3" cstate="print"/>
          <a:stretch>
            <a:fillRect/>
          </a:stretch>
        </p:blipFill>
        <p:spPr>
          <a:xfrm>
            <a:off x="3124200" y="2667000"/>
            <a:ext cx="3154106" cy="3886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Background</a:t>
            </a:r>
            <a:endParaRPr lang="en-US" b="1" dirty="0"/>
          </a:p>
        </p:txBody>
      </p:sp>
      <p:sp>
        <p:nvSpPr>
          <p:cNvPr id="3" name="Content Placeholder 2"/>
          <p:cNvSpPr>
            <a:spLocks noGrp="1"/>
          </p:cNvSpPr>
          <p:nvPr>
            <p:ph idx="1"/>
          </p:nvPr>
        </p:nvSpPr>
        <p:spPr>
          <a:xfrm>
            <a:off x="457200" y="1219200"/>
            <a:ext cx="8229600" cy="4906963"/>
          </a:xfrm>
        </p:spPr>
        <p:txBody>
          <a:bodyPr>
            <a:noAutofit/>
          </a:bodyPr>
          <a:lstStyle/>
          <a:p>
            <a:r>
              <a:rPr lang="en-US" sz="2400" dirty="0" smtClean="0"/>
              <a:t>HMIC’s backup system consisted of a </a:t>
            </a:r>
            <a:r>
              <a:rPr lang="en-US" sz="2400" dirty="0" err="1" smtClean="0"/>
              <a:t>StorageTek</a:t>
            </a:r>
            <a:r>
              <a:rPr lang="en-US" sz="2400" dirty="0" smtClean="0"/>
              <a:t> 9740 Library Storage Module and Hitachi 7490E cartridge module tape unit.  Tape-based backup systems were beginning to be unreliable and restores/retrievals were impacting productivity.  As HMIC grew and data storage increased, tape operations started to become more complex and costly to maintain.</a:t>
            </a:r>
          </a:p>
          <a:p>
            <a:r>
              <a:rPr lang="en-US" sz="2400" dirty="0" smtClean="0"/>
              <a:t>HMIC’s existing business continuation procedure required shipment of tapes from Iron Mountain to our business continuation site with a potential to lose 24 hours worth of data .</a:t>
            </a:r>
          </a:p>
          <a:p>
            <a:r>
              <a:rPr lang="en-US" sz="2400" dirty="0" smtClean="0"/>
              <a:t>Current Tape backup processes had increased to the point where we were not meeting our maintenance windows. </a:t>
            </a:r>
          </a:p>
          <a:p>
            <a:endParaRPr lang="en-US" sz="2400" dirty="0" smtClean="0"/>
          </a:p>
          <a:p>
            <a:endParaRPr lang="en-US" sz="2400" dirty="0" smtClean="0"/>
          </a:p>
          <a:p>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Considerations</a:t>
            </a:r>
            <a:endParaRPr lang="en-US" b="1" dirty="0"/>
          </a:p>
        </p:txBody>
      </p:sp>
      <p:sp>
        <p:nvSpPr>
          <p:cNvPr id="3" name="Content Placeholder 2"/>
          <p:cNvSpPr>
            <a:spLocks noGrp="1"/>
          </p:cNvSpPr>
          <p:nvPr>
            <p:ph idx="1"/>
          </p:nvPr>
        </p:nvSpPr>
        <p:spPr/>
        <p:txBody>
          <a:bodyPr>
            <a:normAutofit/>
          </a:bodyPr>
          <a:lstStyle/>
          <a:p>
            <a:r>
              <a:rPr lang="en-US" sz="2400" dirty="0" smtClean="0"/>
              <a:t>To maintain </a:t>
            </a:r>
            <a:r>
              <a:rPr lang="en-US" sz="2400" dirty="0"/>
              <a:t>continuous business operations, address regulatory requirements and archive business records, HMIC </a:t>
            </a:r>
            <a:r>
              <a:rPr lang="en-US" sz="2400" dirty="0" smtClean="0"/>
              <a:t>will need </a:t>
            </a:r>
            <a:r>
              <a:rPr lang="en-US" sz="2400" dirty="0"/>
              <a:t>an infrastructure that </a:t>
            </a:r>
            <a:r>
              <a:rPr lang="en-US" sz="2400" dirty="0" smtClean="0"/>
              <a:t>can manage </a:t>
            </a:r>
            <a:r>
              <a:rPr lang="en-US" sz="2400" dirty="0"/>
              <a:t>data from online application storage to offline, with permanent archive </a:t>
            </a:r>
            <a:r>
              <a:rPr lang="en-US" sz="2400" dirty="0" smtClean="0"/>
              <a:t>media.</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b="1" dirty="0" smtClean="0"/>
              <a:t>Objectives</a:t>
            </a:r>
            <a:endParaRPr lang="en-US" b="1" dirty="0"/>
          </a:p>
        </p:txBody>
      </p:sp>
      <p:sp>
        <p:nvSpPr>
          <p:cNvPr id="3" name="Content Placeholder 2"/>
          <p:cNvSpPr>
            <a:spLocks noGrp="1"/>
          </p:cNvSpPr>
          <p:nvPr>
            <p:ph idx="1"/>
          </p:nvPr>
        </p:nvSpPr>
        <p:spPr/>
        <p:txBody>
          <a:bodyPr>
            <a:normAutofit/>
          </a:bodyPr>
          <a:lstStyle/>
          <a:p>
            <a:pPr lvl="1">
              <a:buFont typeface="Arial" pitchFamily="34" charset="0"/>
              <a:buChar char="•"/>
            </a:pPr>
            <a:r>
              <a:rPr lang="en-US" sz="2400" dirty="0" smtClean="0"/>
              <a:t>Eliminate resources required to mount and un-mount  physical tapes </a:t>
            </a:r>
          </a:p>
          <a:p>
            <a:pPr lvl="1">
              <a:buFont typeface="Arial" pitchFamily="34" charset="0"/>
              <a:buChar char="•"/>
            </a:pPr>
            <a:r>
              <a:rPr lang="en-US" sz="2400" dirty="0" smtClean="0"/>
              <a:t>Eliminate annual supply costs of tapes</a:t>
            </a:r>
          </a:p>
          <a:p>
            <a:pPr lvl="1">
              <a:buFont typeface="Arial" pitchFamily="34" charset="0"/>
              <a:buChar char="•"/>
            </a:pPr>
            <a:r>
              <a:rPr lang="en-US" sz="2400" dirty="0" smtClean="0"/>
              <a:t>Reduce annual maintenance costs </a:t>
            </a:r>
          </a:p>
          <a:p>
            <a:pPr lvl="1">
              <a:buFont typeface="Arial" pitchFamily="34" charset="0"/>
              <a:buChar char="•"/>
            </a:pPr>
            <a:r>
              <a:rPr lang="en-US" sz="2400" dirty="0" smtClean="0"/>
              <a:t>Reduce Power consumption costs </a:t>
            </a:r>
          </a:p>
          <a:p>
            <a:pPr lvl="1">
              <a:buFont typeface="Arial" pitchFamily="34" charset="0"/>
              <a:buChar char="•"/>
            </a:pPr>
            <a:r>
              <a:rPr lang="en-US" sz="2400" dirty="0" smtClean="0"/>
              <a:t>Eliminate cost associated with transportation and storage of Tape Library </a:t>
            </a:r>
          </a:p>
          <a:p>
            <a:pPr lvl="1">
              <a:buFont typeface="Arial" pitchFamily="34" charset="0"/>
              <a:buChar char="•"/>
            </a:pPr>
            <a:r>
              <a:rPr lang="en-US" sz="2400" dirty="0" smtClean="0"/>
              <a:t>Increase program execution times to stored data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Virtual Tape Library</a:t>
            </a:r>
            <a:br>
              <a:rPr lang="en-US" b="1" dirty="0" smtClean="0"/>
            </a:br>
            <a:r>
              <a:rPr lang="en-US" b="1" dirty="0" smtClean="0"/>
              <a:t>The Solution from </a:t>
            </a:r>
            <a:r>
              <a:rPr lang="en-US" b="1" dirty="0" err="1" smtClean="0"/>
              <a:t>SecureAgent</a:t>
            </a:r>
            <a:endParaRPr lang="en-US" b="1" dirty="0"/>
          </a:p>
        </p:txBody>
      </p:sp>
      <p:sp>
        <p:nvSpPr>
          <p:cNvPr id="3" name="Content Placeholder 2"/>
          <p:cNvSpPr>
            <a:spLocks noGrp="1"/>
          </p:cNvSpPr>
          <p:nvPr>
            <p:ph idx="1"/>
          </p:nvPr>
        </p:nvSpPr>
        <p:spPr/>
        <p:txBody>
          <a:bodyPr>
            <a:normAutofit/>
          </a:bodyPr>
          <a:lstStyle/>
          <a:p>
            <a:r>
              <a:rPr lang="en-US" sz="2400" dirty="0"/>
              <a:t>Through the use of virtualization and disk </a:t>
            </a:r>
            <a:r>
              <a:rPr lang="en-US" sz="2400" dirty="0" smtClean="0"/>
              <a:t>cache, the VTL </a:t>
            </a:r>
            <a:r>
              <a:rPr lang="en-US" sz="2400" dirty="0"/>
              <a:t>solution is able to operate at disk speeds while maintaining compatibility with existing tape operations increasing productivity and eliminate manual intervention. Many of the VTL configurations completely eliminate physical tape through the use of deep disk cache repositories.</a:t>
            </a:r>
          </a:p>
        </p:txBody>
      </p:sp>
      <p:pic>
        <p:nvPicPr>
          <p:cNvPr id="4" name="Picture 3"/>
          <p:cNvPicPr>
            <a:picLocks noChangeAspect="1"/>
          </p:cNvPicPr>
          <p:nvPr/>
        </p:nvPicPr>
        <p:blipFill>
          <a:blip r:embed="rId3" cstate="print"/>
          <a:stretch>
            <a:fillRect/>
          </a:stretch>
        </p:blipFill>
        <p:spPr>
          <a:xfrm>
            <a:off x="0" y="3962400"/>
            <a:ext cx="9144000" cy="259287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Realized Benefits</a:t>
            </a:r>
            <a:endParaRPr lang="en-US" b="1" dirty="0"/>
          </a:p>
        </p:txBody>
      </p:sp>
      <p:sp>
        <p:nvSpPr>
          <p:cNvPr id="3" name="Content Placeholder 2"/>
          <p:cNvSpPr>
            <a:spLocks noGrp="1"/>
          </p:cNvSpPr>
          <p:nvPr>
            <p:ph idx="1"/>
          </p:nvPr>
        </p:nvSpPr>
        <p:spPr/>
        <p:txBody>
          <a:bodyPr/>
          <a:lstStyle/>
          <a:p>
            <a:r>
              <a:rPr lang="en-US" sz="2400" dirty="0" smtClean="0"/>
              <a:t>Elimination of mountains of tapes</a:t>
            </a:r>
          </a:p>
          <a:p>
            <a:pPr lvl="1"/>
            <a:r>
              <a:rPr lang="en-US" sz="2000" dirty="0" smtClean="0"/>
              <a:t>Over 2600 Tapes eliminated</a:t>
            </a:r>
            <a:endParaRPr lang="en-US" dirty="0" smtClean="0"/>
          </a:p>
          <a:p>
            <a:pPr>
              <a:buNone/>
            </a:pPr>
            <a:endParaRPr lang="en-US" dirty="0"/>
          </a:p>
        </p:txBody>
      </p:sp>
      <p:pic>
        <p:nvPicPr>
          <p:cNvPr id="1026" name="Picture 2" descr="F:\DCIM\100CANON\IMG_7687.JPG"/>
          <p:cNvPicPr>
            <a:picLocks noChangeAspect="1" noChangeArrowheads="1"/>
          </p:cNvPicPr>
          <p:nvPr/>
        </p:nvPicPr>
        <p:blipFill>
          <a:blip r:embed="rId3" cstate="screen"/>
          <a:srcRect/>
          <a:stretch>
            <a:fillRect/>
          </a:stretch>
        </p:blipFill>
        <p:spPr bwMode="auto">
          <a:xfrm rot="182385">
            <a:off x="5410200" y="1600200"/>
            <a:ext cx="3142164" cy="4351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F:\DCIM\100CANON\IMG_7683.JPG"/>
          <p:cNvPicPr>
            <a:picLocks noChangeAspect="1" noChangeArrowheads="1"/>
          </p:cNvPicPr>
          <p:nvPr/>
        </p:nvPicPr>
        <p:blipFill>
          <a:blip r:embed="rId4" cstate="screen"/>
          <a:srcRect r="19086"/>
          <a:stretch>
            <a:fillRect/>
          </a:stretch>
        </p:blipFill>
        <p:spPr bwMode="auto">
          <a:xfrm rot="21443286">
            <a:off x="685800" y="2783912"/>
            <a:ext cx="3711575" cy="3054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1828800"/>
          </a:xfrm>
        </p:spPr>
        <p:txBody>
          <a:bodyPr>
            <a:normAutofit fontScale="92500" lnSpcReduction="10000"/>
          </a:bodyPr>
          <a:lstStyle/>
          <a:p>
            <a:r>
              <a:rPr lang="en-US" sz="3500" b="1" dirty="0" smtClean="0"/>
              <a:t>Elimination of tape rotations and pickup schedules for Iron Mountain.</a:t>
            </a:r>
          </a:p>
          <a:p>
            <a:pPr lvl="1"/>
            <a:r>
              <a:rPr lang="en-US" sz="3000" dirty="0" smtClean="0"/>
              <a:t>Reducing costs for these services by over $20,000.00 a year.</a:t>
            </a:r>
          </a:p>
          <a:p>
            <a:endParaRPr lang="en-US" dirty="0"/>
          </a:p>
        </p:txBody>
      </p:sp>
      <p:pic>
        <p:nvPicPr>
          <p:cNvPr id="2050" name="Picture 2" descr="F:\DCIM\100CANON\IMG_7680.JPG"/>
          <p:cNvPicPr>
            <a:picLocks noChangeAspect="1" noChangeArrowheads="1"/>
          </p:cNvPicPr>
          <p:nvPr/>
        </p:nvPicPr>
        <p:blipFill>
          <a:blip r:embed="rId3" cstate="screen"/>
          <a:srcRect/>
          <a:stretch>
            <a:fillRect/>
          </a:stretch>
        </p:blipFill>
        <p:spPr bwMode="auto">
          <a:xfrm rot="21444165">
            <a:off x="583432" y="2896019"/>
            <a:ext cx="3433447" cy="228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1905000"/>
          </a:xfrm>
        </p:spPr>
        <p:txBody>
          <a:bodyPr>
            <a:normAutofit lnSpcReduction="10000"/>
          </a:bodyPr>
          <a:lstStyle/>
          <a:p>
            <a:r>
              <a:rPr lang="en-US" b="1" dirty="0" smtClean="0"/>
              <a:t>Reduced Foot Print of Hardware.</a:t>
            </a:r>
          </a:p>
          <a:p>
            <a:pPr lvl="1"/>
            <a:r>
              <a:rPr lang="en-US" dirty="0" smtClean="0"/>
              <a:t>Two units supporting the VTL system taking up 4U’s in a 19 inch cabinet replaced 2 Refrigerator sized units taking up 32 Square feet of floor space.</a:t>
            </a:r>
          </a:p>
          <a:p>
            <a:endParaRPr lang="en-US" sz="2400" dirty="0" smtClean="0"/>
          </a:p>
          <a:p>
            <a:pPr>
              <a:buNone/>
            </a:pPr>
            <a:endParaRPr lang="en-US" dirty="0" smtClean="0"/>
          </a:p>
          <a:p>
            <a:endParaRPr lang="en-US" dirty="0"/>
          </a:p>
        </p:txBody>
      </p:sp>
      <p:pic>
        <p:nvPicPr>
          <p:cNvPr id="3074" name="Picture 2" descr="F:\DCIM\100CANON\IMG_7682.JPG"/>
          <p:cNvPicPr>
            <a:picLocks noChangeAspect="1" noChangeArrowheads="1"/>
          </p:cNvPicPr>
          <p:nvPr/>
        </p:nvPicPr>
        <p:blipFill>
          <a:blip r:embed="rId3" cstate="screen"/>
          <a:srcRect/>
          <a:stretch>
            <a:fillRect/>
          </a:stretch>
        </p:blipFill>
        <p:spPr bwMode="auto">
          <a:xfrm>
            <a:off x="304800" y="2172171"/>
            <a:ext cx="2457352" cy="36908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F:\DCIM\100CANON\IMG_7688.JPG"/>
          <p:cNvPicPr>
            <a:picLocks noChangeAspect="1" noChangeArrowheads="1"/>
          </p:cNvPicPr>
          <p:nvPr/>
        </p:nvPicPr>
        <p:blipFill>
          <a:blip r:embed="rId4" cstate="screen"/>
          <a:srcRect/>
          <a:stretch>
            <a:fillRect/>
          </a:stretch>
        </p:blipFill>
        <p:spPr bwMode="auto">
          <a:xfrm>
            <a:off x="3276600" y="2172171"/>
            <a:ext cx="2438400" cy="36623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F:\DCIM\100CANON\IMG_7676.JPG"/>
          <p:cNvPicPr>
            <a:picLocks noChangeAspect="1" noChangeArrowheads="1"/>
          </p:cNvPicPr>
          <p:nvPr/>
        </p:nvPicPr>
        <p:blipFill>
          <a:blip r:embed="rId5" cstate="screen"/>
          <a:srcRect/>
          <a:stretch>
            <a:fillRect/>
          </a:stretch>
        </p:blipFill>
        <p:spPr bwMode="auto">
          <a:xfrm>
            <a:off x="6096000" y="2164378"/>
            <a:ext cx="2438400" cy="3662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04800" y="5898178"/>
            <a:ext cx="5410200" cy="338554"/>
          </a:xfrm>
          <a:prstGeom prst="rect">
            <a:avLst/>
          </a:prstGeom>
          <a:noFill/>
        </p:spPr>
        <p:txBody>
          <a:bodyPr wrap="square" rtlCol="0">
            <a:spAutoFit/>
          </a:bodyPr>
          <a:lstStyle/>
          <a:p>
            <a:pPr algn="ctr"/>
            <a:r>
              <a:rPr lang="en-US" sz="1600" dirty="0" smtClean="0">
                <a:solidFill>
                  <a:srgbClr val="696868"/>
                </a:solidFill>
              </a:rPr>
              <a:t>Older Conventional Hardware</a:t>
            </a:r>
            <a:endParaRPr lang="en-US" sz="1600" dirty="0">
              <a:solidFill>
                <a:srgbClr val="696868"/>
              </a:solidFill>
            </a:endParaRPr>
          </a:p>
        </p:txBody>
      </p:sp>
      <p:sp>
        <p:nvSpPr>
          <p:cNvPr id="8" name="TextBox 7"/>
          <p:cNvSpPr txBox="1"/>
          <p:nvPr/>
        </p:nvSpPr>
        <p:spPr>
          <a:xfrm>
            <a:off x="6096000" y="5909846"/>
            <a:ext cx="2438400" cy="338554"/>
          </a:xfrm>
          <a:prstGeom prst="rect">
            <a:avLst/>
          </a:prstGeom>
          <a:noFill/>
        </p:spPr>
        <p:txBody>
          <a:bodyPr wrap="square" rtlCol="0">
            <a:spAutoFit/>
          </a:bodyPr>
          <a:lstStyle/>
          <a:p>
            <a:pPr algn="ctr"/>
            <a:r>
              <a:rPr lang="en-US" sz="1600" dirty="0" smtClean="0">
                <a:solidFill>
                  <a:srgbClr val="696868"/>
                </a:solidFill>
              </a:rPr>
              <a:t>New Hardware Technology</a:t>
            </a:r>
            <a:endParaRPr lang="en-US" sz="1600" dirty="0">
              <a:solidFill>
                <a:srgbClr val="696868"/>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098" name="Picture 2" descr="\\resources\dpt_graphics$\3. Departments\Graphics\Downloaded Pictures\iStock_000016262807Large.jpg"/>
          <p:cNvPicPr>
            <a:picLocks noChangeAspect="1" noChangeArrowheads="1"/>
          </p:cNvPicPr>
          <p:nvPr/>
        </p:nvPicPr>
        <p:blipFill>
          <a:blip r:embed="rId3" cstate="screen"/>
          <a:srcRect/>
          <a:stretch>
            <a:fillRect/>
          </a:stretch>
        </p:blipFill>
        <p:spPr bwMode="auto">
          <a:xfrm>
            <a:off x="6934200" y="2438400"/>
            <a:ext cx="2209800" cy="3787775"/>
          </a:xfrm>
          <a:prstGeom prst="rect">
            <a:avLst/>
          </a:prstGeom>
          <a:noFill/>
        </p:spPr>
      </p:pic>
      <p:sp>
        <p:nvSpPr>
          <p:cNvPr id="3" name="Content Placeholder 2"/>
          <p:cNvSpPr>
            <a:spLocks noGrp="1"/>
          </p:cNvSpPr>
          <p:nvPr>
            <p:ph idx="1"/>
          </p:nvPr>
        </p:nvSpPr>
        <p:spPr>
          <a:xfrm>
            <a:off x="0" y="304800"/>
            <a:ext cx="7315200" cy="5821363"/>
          </a:xfrm>
        </p:spPr>
        <p:txBody>
          <a:bodyPr>
            <a:normAutofit/>
          </a:bodyPr>
          <a:lstStyle/>
          <a:p>
            <a:r>
              <a:rPr lang="en-US" sz="2800" b="1" dirty="0" smtClean="0"/>
              <a:t>Elimination of Manual Processes </a:t>
            </a:r>
          </a:p>
          <a:p>
            <a:pPr lvl="1"/>
            <a:r>
              <a:rPr lang="en-US" dirty="0" smtClean="0"/>
              <a:t>Daily Tape Mounts on the two conventional Tape units Averaged 114 of which 32 required Manual intervention.</a:t>
            </a:r>
          </a:p>
          <a:p>
            <a:pPr lvl="1"/>
            <a:r>
              <a:rPr lang="en-US" dirty="0" smtClean="0"/>
              <a:t>48.9% were scratch mounts (Temporary Data)</a:t>
            </a:r>
          </a:p>
          <a:p>
            <a:pPr lvl="1"/>
            <a:r>
              <a:rPr lang="en-US" dirty="0" smtClean="0"/>
              <a:t> Eliminated 1 FTE Hour daily of Manual Intervention</a:t>
            </a:r>
          </a:p>
          <a:p>
            <a:pPr lvl="1"/>
            <a:r>
              <a:rPr lang="en-US" dirty="0" smtClean="0"/>
              <a:t> Eliminated 5 ½ FTE Hours for Saturday Backups</a:t>
            </a:r>
          </a:p>
          <a:p>
            <a:pPr>
              <a:buNone/>
            </a:pPr>
            <a:r>
              <a:rPr lang="en-US" sz="2400" dirty="0" smtClean="0"/>
              <a:t>       </a:t>
            </a:r>
          </a:p>
          <a:p>
            <a:pPr>
              <a:buNone/>
            </a:pPr>
            <a:endParaRPr lang="en-US" sz="2400"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lgn="ctr"/>
            <a:r>
              <a:rPr lang="en-US" b="1" dirty="0" smtClean="0"/>
              <a:t>Power Consumption Reduction</a:t>
            </a:r>
          </a:p>
          <a:p>
            <a:pPr>
              <a:buNone/>
            </a:pPr>
            <a:endParaRPr lang="en-US" sz="2400" dirty="0" smtClean="0"/>
          </a:p>
          <a:p>
            <a:pPr lvl="1"/>
            <a:r>
              <a:rPr lang="en-US" dirty="0" smtClean="0"/>
              <a:t>3 Conventional Units running on 240 Volt 50 Amp circuits, Versus 2 VTL units running on 120 Volt 20 Amp circuits .</a:t>
            </a:r>
          </a:p>
          <a:p>
            <a:pPr lvl="1"/>
            <a:r>
              <a:rPr lang="en-US" dirty="0" smtClean="0"/>
              <a:t>Power consumption reduced yearly by over  $3,000.00.</a:t>
            </a:r>
          </a:p>
          <a:p>
            <a:pPr>
              <a:buNone/>
            </a:pPr>
            <a:endParaRPr lang="en-US" sz="2400" dirty="0" smtClean="0"/>
          </a:p>
          <a:p>
            <a:pPr>
              <a:buNone/>
            </a:pPr>
            <a:endParaRPr lang="en-US" b="1" dirty="0" smtClean="0"/>
          </a:p>
          <a:p>
            <a:endParaRPr lang="en-US" dirty="0"/>
          </a:p>
        </p:txBody>
      </p:sp>
      <p:pic>
        <p:nvPicPr>
          <p:cNvPr id="6146" name="Picture 2" descr="C:\Users\coatand\Desktop\Electric-Meter.jpg"/>
          <p:cNvPicPr>
            <a:picLocks noChangeAspect="1" noChangeArrowheads="1"/>
          </p:cNvPicPr>
          <p:nvPr/>
        </p:nvPicPr>
        <p:blipFill>
          <a:blip r:embed="rId3" cstate="screen"/>
          <a:srcRect/>
          <a:stretch>
            <a:fillRect/>
          </a:stretch>
        </p:blipFill>
        <p:spPr bwMode="auto">
          <a:xfrm rot="166382">
            <a:off x="5105400" y="3352800"/>
            <a:ext cx="3580931" cy="23865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smtClean="0">
                <a:ln w="9525">
                  <a:noFill/>
                </a:ln>
              </a:rPr>
              <a:t>Improved Backup and Restore Times</a:t>
            </a:r>
          </a:p>
          <a:p>
            <a:pPr>
              <a:buNone/>
            </a:pPr>
            <a:endParaRPr lang="en-US" sz="2400" dirty="0" smtClean="0">
              <a:ln w="9525">
                <a:noFill/>
              </a:ln>
            </a:endParaRPr>
          </a:p>
          <a:p>
            <a:pPr lvl="1"/>
            <a:r>
              <a:rPr lang="en-US" dirty="0" smtClean="0">
                <a:ln w="9525">
                  <a:noFill/>
                </a:ln>
              </a:rPr>
              <a:t>Test Volume backups to the VTL solution were performed, capturing transfer and replication speeds for analysis, showing a decrease in time to backup by nearly 300%.  </a:t>
            </a:r>
          </a:p>
          <a:p>
            <a:pPr lvl="1"/>
            <a:r>
              <a:rPr lang="en-US" dirty="0" smtClean="0">
                <a:ln w="9525">
                  <a:noFill/>
                </a:ln>
              </a:rPr>
              <a:t>In this test, conventional tape backups took 4 hours and 3 Minutes while VTL backups took 1 hour 15 minutes.</a:t>
            </a:r>
          </a:p>
          <a:p>
            <a:pPr>
              <a:buNone/>
            </a:pPr>
            <a:endParaRPr lang="en-US" sz="2400" dirty="0" smtClean="0">
              <a:ln w="9525">
                <a:solidFill>
                  <a:schemeClr val="tx1"/>
                </a:solidFill>
              </a:ln>
            </a:endParaRPr>
          </a:p>
          <a:p>
            <a:endParaRPr lang="en-US" sz="2400" dirty="0" smtClean="0">
              <a:ln w="9525">
                <a:solidFill>
                  <a:schemeClr val="tx1"/>
                </a:solidFill>
              </a:ln>
            </a:endParaRPr>
          </a:p>
          <a:p>
            <a:pPr>
              <a:buNone/>
            </a:pPr>
            <a:endParaRPr lang="en-US" dirty="0" smtClean="0">
              <a:ln w="9525">
                <a:solidFill>
                  <a:schemeClr val="tx1"/>
                </a:solidFill>
              </a:ln>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324600"/>
          </a:xfrm>
        </p:spPr>
        <p:txBody>
          <a:bodyPr>
            <a:normAutofit fontScale="85000" lnSpcReduction="20000"/>
          </a:bodyPr>
          <a:lstStyle/>
          <a:p>
            <a:pPr>
              <a:buNone/>
            </a:pPr>
            <a:r>
              <a:rPr lang="en-US" sz="2400" b="1" dirty="0" smtClean="0"/>
              <a:t>                Total Benefits of using the VTL from Secure Agent</a:t>
            </a:r>
          </a:p>
          <a:p>
            <a:r>
              <a:rPr lang="en-US" sz="3800" b="1" dirty="0" smtClean="0"/>
              <a:t>Tangible Benefits:</a:t>
            </a:r>
            <a:endParaRPr lang="en-US" sz="3800" dirty="0" smtClean="0"/>
          </a:p>
          <a:p>
            <a:pPr lvl="1"/>
            <a:r>
              <a:rPr lang="en-US" dirty="0" smtClean="0"/>
              <a:t>Annual maintenance costs reduced	$ 9,522.24 (yearly)</a:t>
            </a:r>
          </a:p>
          <a:p>
            <a:pPr lvl="1"/>
            <a:r>
              <a:rPr lang="en-US" dirty="0" smtClean="0"/>
              <a:t>Tape costs eliminated	                           $ 969.90 (yearly)</a:t>
            </a:r>
          </a:p>
          <a:p>
            <a:pPr lvl="1"/>
            <a:r>
              <a:rPr lang="en-US" dirty="0" smtClean="0"/>
              <a:t>Power consumption reduced	              $ 3,036.00 (yearly)</a:t>
            </a:r>
          </a:p>
          <a:p>
            <a:pPr lvl="1"/>
            <a:r>
              <a:rPr lang="en-US" dirty="0" smtClean="0"/>
              <a:t>Operator man-hours reduced	             $14,040.00 (yearly average)</a:t>
            </a:r>
          </a:p>
          <a:p>
            <a:pPr lvl="1"/>
            <a:r>
              <a:rPr lang="en-US" dirty="0" smtClean="0"/>
              <a:t>Iron Mountain costs eliminated         $ 21,000.00 (yearly average)</a:t>
            </a:r>
          </a:p>
          <a:p>
            <a:pPr lvl="1"/>
            <a:r>
              <a:rPr lang="en-US" dirty="0" smtClean="0"/>
              <a:t>         Total average yearly savings       $48568.14 </a:t>
            </a:r>
          </a:p>
          <a:p>
            <a:endParaRPr lang="en-US" sz="2400" b="1" dirty="0" smtClean="0"/>
          </a:p>
          <a:p>
            <a:r>
              <a:rPr lang="en-US" sz="3800" b="1" dirty="0" smtClean="0"/>
              <a:t>Intangible Benefits:</a:t>
            </a:r>
            <a:endParaRPr lang="en-US" sz="3800" dirty="0" smtClean="0"/>
          </a:p>
          <a:p>
            <a:pPr lvl="1"/>
            <a:r>
              <a:rPr lang="en-US" dirty="0" smtClean="0"/>
              <a:t>Ease of getting Disaster Recovery site ready for actual use/testing</a:t>
            </a:r>
          </a:p>
          <a:p>
            <a:pPr lvl="1"/>
            <a:r>
              <a:rPr lang="en-US" dirty="0" smtClean="0"/>
              <a:t>File recovery made easier and faster</a:t>
            </a:r>
          </a:p>
          <a:p>
            <a:pPr lvl="1"/>
            <a:r>
              <a:rPr lang="en-US" dirty="0" smtClean="0"/>
              <a:t>Elimination of Manual tape mounts</a:t>
            </a:r>
          </a:p>
          <a:p>
            <a:endParaRPr lang="en-US" sz="2400"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xmlns:p="http://schemas.openxmlformats.org/presentationml/2006/main" xmlns:r="http://schemas.openxmlformats.org/officeDocument/2006/relationships" xmlns:a="http://schemas.openxmlformats.org/drawingml/2006/main" val="0"/>
              </a:ext>
            </a:extLst>
          </a:blip>
          <a:stretch>
            <a:fillRect/>
          </a:stretch>
        </p:blipFill>
        <p:spPr>
          <a:xfrm>
            <a:off x="0" y="0"/>
            <a:ext cx="9144000" cy="1156698"/>
          </a:xfrm>
          <a:prstGeom prst="rect">
            <a:avLst/>
          </a:prstGeom>
        </p:spPr>
      </p:pic>
      <p:sp>
        <p:nvSpPr>
          <p:cNvPr id="28674" name="Text Box 2"/>
          <p:cNvSpPr txBox="1">
            <a:spLocks noChangeArrowheads="1"/>
          </p:cNvSpPr>
          <p:nvPr/>
        </p:nvSpPr>
        <p:spPr bwMode="auto">
          <a:xfrm>
            <a:off x="342900" y="1164574"/>
            <a:ext cx="8420100" cy="4702826"/>
          </a:xfrm>
          <a:prstGeom prst="rect">
            <a:avLst/>
          </a:prstGeom>
          <a:noFill/>
          <a:ln w="9525">
            <a:noFill/>
            <a:miter lim="800000"/>
            <a:headEnd/>
            <a:tailEnd/>
          </a:ln>
        </p:spPr>
        <p:txBody>
          <a:bodyPr wrap="square">
            <a:spAutoFit/>
          </a:bodyPr>
          <a:lstStyle/>
          <a:p>
            <a:pPr algn="ctr">
              <a:lnSpc>
                <a:spcPct val="90000"/>
              </a:lnSpc>
              <a:spcBef>
                <a:spcPct val="50000"/>
              </a:spcBef>
              <a:buClr>
                <a:srgbClr val="CC0000"/>
              </a:buClr>
              <a:buNone/>
            </a:pPr>
            <a:r>
              <a:rPr lang="en-US" sz="2800" dirty="0" smtClean="0">
                <a:solidFill>
                  <a:srgbClr val="0257BE"/>
                </a:solidFill>
                <a:latin typeface="Calibri" charset="0"/>
                <a:cs typeface="Arial" charset="0"/>
                <a:hlinkClick r:id="rId4"/>
              </a:rPr>
              <a:t>www.SecureAgent.com</a:t>
            </a:r>
            <a:endParaRPr lang="en-US" sz="2800" dirty="0">
              <a:solidFill>
                <a:srgbClr val="0257BE"/>
              </a:solidFill>
              <a:latin typeface="Calibri" charset="0"/>
              <a:cs typeface="Arial" charset="0"/>
            </a:endParaRPr>
          </a:p>
          <a:p>
            <a:pPr algn="ctr">
              <a:lnSpc>
                <a:spcPct val="90000"/>
              </a:lnSpc>
              <a:spcBef>
                <a:spcPct val="50000"/>
              </a:spcBef>
              <a:buClr>
                <a:srgbClr val="CC0000"/>
              </a:buClr>
              <a:buNone/>
            </a:pPr>
            <a:r>
              <a:rPr lang="en-US" sz="2800" b="0" dirty="0">
                <a:latin typeface="Calibri" charset="0"/>
                <a:cs typeface="Arial" charset="0"/>
              </a:rPr>
              <a:t>or contact:</a:t>
            </a:r>
          </a:p>
          <a:p>
            <a:pPr algn="ctr">
              <a:lnSpc>
                <a:spcPct val="90000"/>
              </a:lnSpc>
              <a:spcBef>
                <a:spcPct val="50000"/>
              </a:spcBef>
              <a:buClr>
                <a:srgbClr val="CC0000"/>
              </a:buClr>
              <a:buNone/>
            </a:pPr>
            <a:r>
              <a:rPr lang="en-US" sz="2800" b="0" dirty="0">
                <a:latin typeface="Calibri" charset="0"/>
                <a:cs typeface="Arial" charset="0"/>
              </a:rPr>
              <a:t>John Sawyer</a:t>
            </a:r>
          </a:p>
          <a:p>
            <a:pPr algn="ctr">
              <a:lnSpc>
                <a:spcPct val="90000"/>
              </a:lnSpc>
              <a:spcBef>
                <a:spcPct val="50000"/>
              </a:spcBef>
              <a:buClr>
                <a:srgbClr val="CC0000"/>
              </a:buClr>
              <a:buNone/>
            </a:pPr>
            <a:r>
              <a:rPr lang="en-US" sz="2800" b="0" dirty="0">
                <a:latin typeface="Calibri" charset="0"/>
                <a:cs typeface="Arial" charset="0"/>
              </a:rPr>
              <a:t>Office: (918)</a:t>
            </a:r>
            <a:r>
              <a:rPr lang="en-US" sz="2800" b="0" dirty="0" smtClean="0">
                <a:latin typeface="Calibri" charset="0"/>
                <a:cs typeface="Arial" charset="0"/>
              </a:rPr>
              <a:t> </a:t>
            </a:r>
            <a:r>
              <a:rPr lang="en-US" sz="2800" dirty="0" smtClean="0">
                <a:latin typeface="Calibri" charset="0"/>
                <a:cs typeface="Arial" charset="0"/>
              </a:rPr>
              <a:t>971-1600</a:t>
            </a:r>
            <a:r>
              <a:rPr lang="en-US" sz="2800" b="0" dirty="0" smtClean="0">
                <a:latin typeface="Calibri" charset="0"/>
                <a:cs typeface="Arial" charset="0"/>
              </a:rPr>
              <a:t> </a:t>
            </a:r>
            <a:r>
              <a:rPr lang="en-US" sz="2800" b="0" dirty="0">
                <a:latin typeface="Calibri" charset="0"/>
                <a:cs typeface="Arial" charset="0"/>
              </a:rPr>
              <a:t>or Cell: (918) 691-9000</a:t>
            </a:r>
          </a:p>
          <a:p>
            <a:pPr algn="ctr">
              <a:lnSpc>
                <a:spcPct val="90000"/>
              </a:lnSpc>
              <a:spcBef>
                <a:spcPct val="50000"/>
              </a:spcBef>
              <a:buClr>
                <a:srgbClr val="CC0000"/>
              </a:buClr>
              <a:buNone/>
            </a:pPr>
            <a:r>
              <a:rPr lang="en-US" sz="2800" dirty="0">
                <a:solidFill>
                  <a:schemeClr val="tx1"/>
                </a:solidFill>
                <a:latin typeface="Calibri" charset="0"/>
                <a:cs typeface="Arial" charset="0"/>
              </a:rPr>
              <a:t>Or </a:t>
            </a:r>
            <a:r>
              <a:rPr lang="en-US" sz="2800" dirty="0" smtClean="0">
                <a:solidFill>
                  <a:schemeClr val="tx1"/>
                </a:solidFill>
                <a:latin typeface="Calibri" charset="0"/>
                <a:cs typeface="Arial" charset="0"/>
                <a:hlinkClick r:id="rId5"/>
              </a:rPr>
              <a:t>john.sawyer@mail.SecureAgent.com</a:t>
            </a:r>
            <a:endParaRPr lang="en-US" sz="2800" dirty="0" smtClean="0">
              <a:solidFill>
                <a:schemeClr val="tx1"/>
              </a:solidFill>
              <a:latin typeface="Calibri" charset="0"/>
              <a:cs typeface="Arial" charset="0"/>
            </a:endParaRPr>
          </a:p>
          <a:p>
            <a:pPr algn="ctr">
              <a:lnSpc>
                <a:spcPct val="90000"/>
              </a:lnSpc>
              <a:spcBef>
                <a:spcPct val="50000"/>
              </a:spcBef>
              <a:buClr>
                <a:srgbClr val="CC0000"/>
              </a:buClr>
              <a:buNone/>
            </a:pPr>
            <a:endParaRPr lang="en-US" sz="2800" dirty="0" smtClean="0">
              <a:solidFill>
                <a:schemeClr val="tx1"/>
              </a:solidFill>
              <a:latin typeface="Calibri" charset="0"/>
              <a:cs typeface="Arial" charset="0"/>
            </a:endParaRPr>
          </a:p>
          <a:p>
            <a:pPr algn="ctr">
              <a:lnSpc>
                <a:spcPct val="90000"/>
              </a:lnSpc>
              <a:spcBef>
                <a:spcPct val="50000"/>
              </a:spcBef>
              <a:buClr>
                <a:srgbClr val="CC0000"/>
              </a:buClr>
              <a:buNone/>
            </a:pPr>
            <a:endParaRPr lang="en-US" sz="2800" dirty="0" smtClean="0">
              <a:solidFill>
                <a:schemeClr val="tx1"/>
              </a:solidFill>
              <a:latin typeface="Calibri" charset="0"/>
              <a:cs typeface="Arial" charset="0"/>
            </a:endParaRPr>
          </a:p>
          <a:p>
            <a:pPr>
              <a:lnSpc>
                <a:spcPct val="90000"/>
              </a:lnSpc>
              <a:spcBef>
                <a:spcPct val="50000"/>
              </a:spcBef>
              <a:buClr>
                <a:srgbClr val="CC0000"/>
              </a:buClr>
              <a:buNone/>
            </a:pPr>
            <a:endParaRPr lang="en-US" sz="2800" b="0" dirty="0">
              <a:solidFill>
                <a:schemeClr val="tx1"/>
              </a:solidFill>
              <a:latin typeface="Arial" charset="0"/>
              <a:cs typeface="Arial" charset="0"/>
            </a:endParaRPr>
          </a:p>
        </p:txBody>
      </p:sp>
      <p:sp>
        <p:nvSpPr>
          <p:cNvPr id="3" name="Rectangle 2"/>
          <p:cNvSpPr/>
          <p:nvPr/>
        </p:nvSpPr>
        <p:spPr>
          <a:xfrm>
            <a:off x="0" y="228600"/>
            <a:ext cx="7772400" cy="590931"/>
          </a:xfrm>
          <a:prstGeom prst="rect">
            <a:avLst/>
          </a:prstGeom>
        </p:spPr>
        <p:txBody>
          <a:bodyPr wrap="square">
            <a:spAutoFit/>
          </a:bodyPr>
          <a:lstStyle/>
          <a:p>
            <a:pPr lvl="0">
              <a:lnSpc>
                <a:spcPct val="90000"/>
              </a:lnSpc>
              <a:spcBef>
                <a:spcPct val="50000"/>
              </a:spcBef>
              <a:buClr>
                <a:srgbClr val="CC0000"/>
              </a:buClr>
              <a:buNone/>
            </a:pPr>
            <a:r>
              <a:rPr lang="en-US" sz="3500" b="1" dirty="0" smtClean="0">
                <a:solidFill>
                  <a:schemeClr val="tx1"/>
                </a:solidFill>
                <a:effectLst>
                  <a:outerShdw blurRad="38100" dist="38100" dir="2700000" algn="tl">
                    <a:srgbClr val="000000">
                      <a:alpha val="43137"/>
                    </a:srgbClr>
                  </a:outerShdw>
                </a:effectLst>
                <a:latin typeface="Calibri" charset="0"/>
                <a:cs typeface="Arial" charset="0"/>
              </a:rPr>
              <a:t>For more information please visit:</a:t>
            </a:r>
          </a:p>
        </p:txBody>
      </p:sp>
      <p:sp>
        <p:nvSpPr>
          <p:cNvPr id="5" name="Text Box 5"/>
          <p:cNvSpPr txBox="1">
            <a:spLocks noChangeArrowheads="1"/>
          </p:cNvSpPr>
          <p:nvPr/>
        </p:nvSpPr>
        <p:spPr bwMode="auto">
          <a:xfrm>
            <a:off x="552450" y="4191000"/>
            <a:ext cx="8001000" cy="2470150"/>
          </a:xfrm>
          <a:prstGeom prst="rect">
            <a:avLst/>
          </a:prstGeom>
          <a:noFill/>
          <a:ln w="28575">
            <a:solidFill>
              <a:schemeClr val="tx1">
                <a:lumMod val="65000"/>
              </a:schemeClr>
            </a:solidFill>
            <a:miter lim="800000"/>
            <a:headEnd/>
            <a:tailEnd/>
          </a:ln>
          <a:effectLst/>
        </p:spPr>
        <p:txBody>
          <a:bodyPr>
            <a:spAutoFit/>
          </a:bodyPr>
          <a:lstStyle/>
          <a:p>
            <a:pPr algn="ctr" eaLnBrk="0" hangingPunct="0">
              <a:lnSpc>
                <a:spcPct val="130000"/>
              </a:lnSpc>
              <a:spcBef>
                <a:spcPct val="50000"/>
              </a:spcBef>
              <a:defRPr/>
            </a:pPr>
            <a:r>
              <a:rPr lang="en-US" sz="3000" dirty="0">
                <a:solidFill>
                  <a:srgbClr val="404040"/>
                </a:solidFill>
                <a:latin typeface="Calibri" charset="0"/>
                <a:cs typeface="Arial" charset="0"/>
              </a:rPr>
              <a:t>For Documentation:</a:t>
            </a:r>
          </a:p>
          <a:p>
            <a:pPr algn="ctr" eaLnBrk="0" hangingPunct="0">
              <a:lnSpc>
                <a:spcPct val="130000"/>
              </a:lnSpc>
              <a:spcBef>
                <a:spcPct val="50000"/>
              </a:spcBef>
              <a:defRPr/>
            </a:pPr>
            <a:r>
              <a:rPr lang="en-US" sz="2400" b="0" dirty="0">
                <a:solidFill>
                  <a:srgbClr val="0257BE"/>
                </a:solidFill>
                <a:latin typeface="Calibri" charset="0"/>
                <a:cs typeface="Arial" charset="0"/>
              </a:rPr>
              <a:t>http://www.secureagent.com/customerdownloads/</a:t>
            </a:r>
          </a:p>
          <a:p>
            <a:pPr algn="ctr" eaLnBrk="0" hangingPunct="0">
              <a:lnSpc>
                <a:spcPct val="130000"/>
              </a:lnSpc>
              <a:spcBef>
                <a:spcPct val="50000"/>
              </a:spcBef>
              <a:defRPr/>
            </a:pPr>
            <a:r>
              <a:rPr lang="en-US" sz="2000" b="0" dirty="0">
                <a:solidFill>
                  <a:srgbClr val="000000"/>
                </a:solidFill>
                <a:latin typeface="Calibri" charset="0"/>
                <a:cs typeface="Arial" charset="0"/>
              </a:rPr>
              <a:t>UserID: </a:t>
            </a:r>
            <a:r>
              <a:rPr lang="en-US" sz="2000" b="0" dirty="0" smtClean="0">
                <a:solidFill>
                  <a:srgbClr val="000000"/>
                </a:solidFill>
                <a:latin typeface="Calibri" charset="0"/>
                <a:cs typeface="Arial" charset="0"/>
              </a:rPr>
              <a:t> </a:t>
            </a:r>
            <a:r>
              <a:rPr lang="en-US" sz="2000" dirty="0" err="1" smtClean="0">
                <a:solidFill>
                  <a:srgbClr val="000000"/>
                </a:solidFill>
                <a:latin typeface="Calibri" charset="0"/>
                <a:cs typeface="Arial" charset="0"/>
              </a:rPr>
              <a:t>secureagent</a:t>
            </a:r>
            <a:r>
              <a:rPr lang="en-US" sz="2000" b="0" dirty="0" smtClean="0">
                <a:solidFill>
                  <a:srgbClr val="000000"/>
                </a:solidFill>
                <a:latin typeface="Calibri" charset="0"/>
                <a:cs typeface="Arial" charset="0"/>
              </a:rPr>
              <a:t>        </a:t>
            </a:r>
            <a:r>
              <a:rPr lang="en-US" sz="2000" b="0" dirty="0">
                <a:solidFill>
                  <a:srgbClr val="000000"/>
                </a:solidFill>
                <a:latin typeface="Calibri" charset="0"/>
                <a:cs typeface="Arial" charset="0"/>
              </a:rPr>
              <a:t>Password:</a:t>
            </a:r>
            <a:r>
              <a:rPr lang="en-US" sz="2000" b="0" dirty="0" smtClean="0">
                <a:solidFill>
                  <a:srgbClr val="000000"/>
                </a:solidFill>
                <a:latin typeface="Calibri" charset="0"/>
                <a:cs typeface="Arial" charset="0"/>
              </a:rPr>
              <a:t> </a:t>
            </a:r>
            <a:r>
              <a:rPr lang="en-US" sz="2000" smtClean="0">
                <a:solidFill>
                  <a:srgbClr val="000000"/>
                </a:solidFill>
                <a:latin typeface="Calibri" charset="0"/>
                <a:cs typeface="Arial" charset="0"/>
              </a:rPr>
              <a:t>tracy</a:t>
            </a:r>
            <a:endParaRPr lang="en-US" sz="2000" b="0" smtClean="0">
              <a:solidFill>
                <a:srgbClr val="000000"/>
              </a:solidFill>
              <a:latin typeface="Calibri" charset="0"/>
              <a:cs typeface="Arial" charset="0"/>
            </a:endParaRPr>
          </a:p>
          <a:p>
            <a:pPr algn="ctr" eaLnBrk="0" hangingPunct="0">
              <a:lnSpc>
                <a:spcPct val="130000"/>
              </a:lnSpc>
              <a:spcBef>
                <a:spcPct val="50000"/>
              </a:spcBef>
              <a:defRPr/>
            </a:pPr>
            <a:r>
              <a:rPr lang="en-US" sz="2000" b="0" dirty="0">
                <a:solidFill>
                  <a:srgbClr val="000000"/>
                </a:solidFill>
                <a:latin typeface="Calibri" charset="0"/>
                <a:cs typeface="Arial" charset="0"/>
              </a:rPr>
              <a:t>Then click on Miscellaneous Tab for SDS Documents</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2010 Default">
      <a:dk1>
        <a:srgbClr val="000000"/>
      </a:dk1>
      <a:lt1>
        <a:srgbClr val="FFFFFF"/>
      </a:lt1>
      <a:dk2>
        <a:srgbClr val="4B4B4B"/>
      </a:dk2>
      <a:lt2>
        <a:srgbClr val="D5D5D5"/>
      </a:lt2>
      <a:accent1>
        <a:srgbClr val="CC0000"/>
      </a:accent1>
      <a:accent2>
        <a:srgbClr val="990000"/>
      </a:accent2>
      <a:accent3>
        <a:srgbClr val="00A160"/>
      </a:accent3>
      <a:accent4>
        <a:srgbClr val="009DDC"/>
      </a:accent4>
      <a:accent5>
        <a:srgbClr val="DEB408"/>
      </a:accent5>
      <a:accent6>
        <a:srgbClr val="B32317"/>
      </a:accent6>
      <a:hlink>
        <a:srgbClr val="595959"/>
      </a:hlink>
      <a:folHlink>
        <a:srgbClr val="595959"/>
      </a:folHlink>
    </a:clrScheme>
    <a:fontScheme name="HITNewPPT_v5">
      <a:majorFont>
        <a:latin typeface="Helvetica"/>
        <a:ea typeface="HGP創英角ｺﾞｼｯｸUB"/>
        <a:cs typeface=""/>
      </a:majorFont>
      <a:minorFont>
        <a:latin typeface="Helvetica"/>
        <a:ea typeface="ＭＳ Ｐゴシック"/>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lnDef>
  </a:objectDefaults>
  <a:extraClrSchemeLst>
    <a:extraClrScheme>
      <a:clrScheme name="HITNewPPT_v5 1">
        <a:dk1>
          <a:srgbClr val="000000"/>
        </a:dk1>
        <a:lt1>
          <a:srgbClr val="FFFFFF"/>
        </a:lt1>
        <a:dk2>
          <a:srgbClr val="000000"/>
        </a:dk2>
        <a:lt2>
          <a:srgbClr val="969696"/>
        </a:lt2>
        <a:accent1>
          <a:srgbClr val="CC0000"/>
        </a:accent1>
        <a:accent2>
          <a:srgbClr val="990000"/>
        </a:accent2>
        <a:accent3>
          <a:srgbClr val="FFFFFF"/>
        </a:accent3>
        <a:accent4>
          <a:srgbClr val="000000"/>
        </a:accent4>
        <a:accent5>
          <a:srgbClr val="E2AAAA"/>
        </a:accent5>
        <a:accent6>
          <a:srgbClr val="8A0000"/>
        </a:accent6>
        <a:hlink>
          <a:srgbClr val="66CC00"/>
        </a:hlink>
        <a:folHlink>
          <a:srgbClr val="00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Custom Design">
  <a:themeElements>
    <a:clrScheme name="7_Custom Design 1">
      <a:dk1>
        <a:srgbClr val="000000"/>
      </a:dk1>
      <a:lt1>
        <a:srgbClr val="FFFFFF"/>
      </a:lt1>
      <a:dk2>
        <a:srgbClr val="000000"/>
      </a:dk2>
      <a:lt2>
        <a:srgbClr val="969696"/>
      </a:lt2>
      <a:accent1>
        <a:srgbClr val="CC0000"/>
      </a:accent1>
      <a:accent2>
        <a:srgbClr val="990000"/>
      </a:accent2>
      <a:accent3>
        <a:srgbClr val="FFFFFF"/>
      </a:accent3>
      <a:accent4>
        <a:srgbClr val="000000"/>
      </a:accent4>
      <a:accent5>
        <a:srgbClr val="E2AAAA"/>
      </a:accent5>
      <a:accent6>
        <a:srgbClr val="8A0000"/>
      </a:accent6>
      <a:hlink>
        <a:srgbClr val="66CC00"/>
      </a:hlink>
      <a:folHlink>
        <a:srgbClr val="006633"/>
      </a:folHlink>
    </a:clrScheme>
    <a:fontScheme name="7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lnDef>
  </a:objectDefaults>
  <a:extraClrSchemeLst>
    <a:extraClrScheme>
      <a:clrScheme name="7_Custom Design 1">
        <a:dk1>
          <a:srgbClr val="000000"/>
        </a:dk1>
        <a:lt1>
          <a:srgbClr val="FFFFFF"/>
        </a:lt1>
        <a:dk2>
          <a:srgbClr val="000000"/>
        </a:dk2>
        <a:lt2>
          <a:srgbClr val="969696"/>
        </a:lt2>
        <a:accent1>
          <a:srgbClr val="CC0000"/>
        </a:accent1>
        <a:accent2>
          <a:srgbClr val="990000"/>
        </a:accent2>
        <a:accent3>
          <a:srgbClr val="FFFFFF"/>
        </a:accent3>
        <a:accent4>
          <a:srgbClr val="000000"/>
        </a:accent4>
        <a:accent5>
          <a:srgbClr val="E2AAAA"/>
        </a:accent5>
        <a:accent6>
          <a:srgbClr val="8A0000"/>
        </a:accent6>
        <a:hlink>
          <a:srgbClr val="66CC00"/>
        </a:hlink>
        <a:folHlink>
          <a:srgbClr val="00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Custom Design">
  <a:themeElements>
    <a:clrScheme name="8_Custom Design 1">
      <a:dk1>
        <a:srgbClr val="000000"/>
      </a:dk1>
      <a:lt1>
        <a:srgbClr val="FFFFFF"/>
      </a:lt1>
      <a:dk2>
        <a:srgbClr val="000000"/>
      </a:dk2>
      <a:lt2>
        <a:srgbClr val="969696"/>
      </a:lt2>
      <a:accent1>
        <a:srgbClr val="CC0000"/>
      </a:accent1>
      <a:accent2>
        <a:srgbClr val="990000"/>
      </a:accent2>
      <a:accent3>
        <a:srgbClr val="FFFFFF"/>
      </a:accent3>
      <a:accent4>
        <a:srgbClr val="000000"/>
      </a:accent4>
      <a:accent5>
        <a:srgbClr val="E2AAAA"/>
      </a:accent5>
      <a:accent6>
        <a:srgbClr val="8A0000"/>
      </a:accent6>
      <a:hlink>
        <a:srgbClr val="66CC00"/>
      </a:hlink>
      <a:folHlink>
        <a:srgbClr val="006633"/>
      </a:folHlink>
    </a:clrScheme>
    <a:fontScheme name="8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81000" marR="0" indent="-381000" algn="l" defTabSz="914400" rtl="0" eaLnBrk="1" fontAlgn="base" latinLnBrk="0" hangingPunct="1">
          <a:lnSpc>
            <a:spcPct val="100000"/>
          </a:lnSpc>
          <a:spcBef>
            <a:spcPct val="20000"/>
          </a:spcBef>
          <a:spcAft>
            <a:spcPct val="0"/>
          </a:spcAft>
          <a:buClrTx/>
          <a:buSzTx/>
          <a:buFontTx/>
          <a:buChar char="•"/>
          <a:tabLst>
            <a:tab pos="2246313" algn="l"/>
            <a:tab pos="2514600" algn="l"/>
          </a:tabLst>
          <a:defRPr kumimoji="1" lang="en-US" sz="1600" b="0" i="0" u="none" strike="noStrike" cap="none" normalizeH="0" baseline="0" smtClean="0">
            <a:ln>
              <a:noFill/>
            </a:ln>
            <a:solidFill>
              <a:srgbClr val="333333"/>
            </a:solidFill>
            <a:effectLst/>
            <a:latin typeface="Arial" charset="0"/>
            <a:ea typeface="ＭＳ Ｐゴシック" pitchFamily="50" charset="-128"/>
          </a:defRPr>
        </a:defPPr>
      </a:lstStyle>
    </a:lnDef>
  </a:objectDefaults>
  <a:extraClrSchemeLst>
    <a:extraClrScheme>
      <a:clrScheme name="8_Custom Design 1">
        <a:dk1>
          <a:srgbClr val="000000"/>
        </a:dk1>
        <a:lt1>
          <a:srgbClr val="FFFFFF"/>
        </a:lt1>
        <a:dk2>
          <a:srgbClr val="000000"/>
        </a:dk2>
        <a:lt2>
          <a:srgbClr val="969696"/>
        </a:lt2>
        <a:accent1>
          <a:srgbClr val="CC0000"/>
        </a:accent1>
        <a:accent2>
          <a:srgbClr val="990000"/>
        </a:accent2>
        <a:accent3>
          <a:srgbClr val="FFFFFF"/>
        </a:accent3>
        <a:accent4>
          <a:srgbClr val="000000"/>
        </a:accent4>
        <a:accent5>
          <a:srgbClr val="E2AAAA"/>
        </a:accent5>
        <a:accent6>
          <a:srgbClr val="8A0000"/>
        </a:accent6>
        <a:hlink>
          <a:srgbClr val="66CC00"/>
        </a:hlink>
        <a:folHlink>
          <a:srgbClr val="0066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41161</TotalTime>
  <Words>1436</Words>
  <Application>Microsoft Macintosh PowerPoint</Application>
  <PresentationFormat>On-screen Show (4:3)</PresentationFormat>
  <Paragraphs>289</Paragraphs>
  <Slides>29</Slides>
  <Notes>8</Notes>
  <HiddenSlides>0</HiddenSlides>
  <MMClips>0</MMClips>
  <ScaleCrop>false</ScaleCrop>
  <HeadingPairs>
    <vt:vector size="4" baseType="variant">
      <vt:variant>
        <vt:lpstr>Design Template</vt:lpstr>
      </vt:variant>
      <vt:variant>
        <vt:i4>4</vt:i4>
      </vt:variant>
      <vt:variant>
        <vt:lpstr>Slide Titles</vt:lpstr>
      </vt:variant>
      <vt:variant>
        <vt:i4>29</vt:i4>
      </vt:variant>
    </vt:vector>
  </HeadingPairs>
  <TitlesOfParts>
    <vt:vector size="33" baseType="lpstr">
      <vt:lpstr>Theme1</vt:lpstr>
      <vt:lpstr>7_Custom Design</vt:lpstr>
      <vt:lpstr>8_Custom Design</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Hastings Mutual Insurance  Hardware Enhancements</vt:lpstr>
      <vt:lpstr>First Challenge:  Upgrade the Current Tape System</vt:lpstr>
      <vt:lpstr>Background</vt:lpstr>
      <vt:lpstr>Considerations</vt:lpstr>
      <vt:lpstr>Objectives</vt:lpstr>
      <vt:lpstr>Virtual Tape Library The Solution from SecureAgent</vt:lpstr>
      <vt:lpstr>Realized Benefits</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kane</dc:creator>
  <cp:lastModifiedBy>John Sawyer</cp:lastModifiedBy>
  <cp:revision>263</cp:revision>
  <cp:lastPrinted>2012-10-05T20:17:06Z</cp:lastPrinted>
  <dcterms:created xsi:type="dcterms:W3CDTF">2013-08-11T21:14:21Z</dcterms:created>
  <dcterms:modified xsi:type="dcterms:W3CDTF">2013-08-11T21:14:43Z</dcterms:modified>
</cp:coreProperties>
</file>